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9"/>
  </p:notesMasterIdLst>
  <p:sldIdLst>
    <p:sldId id="266" r:id="rId5"/>
    <p:sldId id="308" r:id="rId6"/>
    <p:sldId id="310" r:id="rId7"/>
    <p:sldId id="315" r:id="rId8"/>
    <p:sldId id="309" r:id="rId9"/>
    <p:sldId id="312" r:id="rId10"/>
    <p:sldId id="313" r:id="rId11"/>
    <p:sldId id="318" r:id="rId12"/>
    <p:sldId id="320" r:id="rId13"/>
    <p:sldId id="321" r:id="rId14"/>
    <p:sldId id="311" r:id="rId15"/>
    <p:sldId id="319" r:id="rId16"/>
    <p:sldId id="316" r:id="rId17"/>
    <p:sldId id="31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6468" autoAdjust="0"/>
  </p:normalViewPr>
  <p:slideViewPr>
    <p:cSldViewPr snapToGrid="0">
      <p:cViewPr varScale="1">
        <p:scale>
          <a:sx n="59" d="100"/>
          <a:sy n="59" d="100"/>
        </p:scale>
        <p:origin x="177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0FC4FFE-8987-4A26-B7F4-8A516F18ADAE}">
      <dgm:prSet/>
      <dgm:spPr/>
      <dgm:t>
        <a:bodyPr/>
        <a:lstStyle/>
        <a:p>
          <a:pPr>
            <a:lnSpc>
              <a:spcPct val="100000"/>
            </a:lnSpc>
            <a:defRPr cap="all"/>
          </a:pPr>
          <a:r>
            <a:rPr lang="en-US" dirty="0"/>
            <a:t>Sources and USES of WATER. </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en-US" dirty="0"/>
            <a:t>Arizona existing water plan.</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dirty="0"/>
            <a:t>When does Arizona run out of water</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B6056BFB-47D7-4C5F-BA11-2CB63C56A52D}" type="pres">
      <dgm:prSet presAssocID="{01A66772-F185-4D58-B8BB-E9370D7A7A2B}" presName="root" presStyleCnt="0">
        <dgm:presLayoutVars>
          <dgm:dir/>
          <dgm:resizeHandles val="exact"/>
        </dgm:presLayoutVars>
      </dgm:prSet>
      <dgm:spPr/>
    </dgm:pt>
    <dgm:pt modelId="{311B26C8-22B1-4363-B621-DD56FB7418C8}" type="pres">
      <dgm:prSet presAssocID="{40FC4FFE-8987-4A26-B7F4-8A516F18ADAE}" presName="compNode" presStyleCnt="0"/>
      <dgm:spPr/>
    </dgm:pt>
    <dgm:pt modelId="{A201D7A7-914C-4D24-8B82-EE40155AB0BE}" type="pres">
      <dgm:prSet presAssocID="{40FC4FFE-8987-4A26-B7F4-8A516F18ADAE}" presName="iconBgRect" presStyleLbl="bgShp" presStyleIdx="0" presStyleCnt="3"/>
      <dgm:spPr>
        <a:prstGeom prst="ellipse">
          <a:avLst/>
        </a:prstGeom>
      </dgm:spPr>
    </dgm:pt>
    <dgm:pt modelId="{8FA2F131-CD01-4CBD-B7A5-1B9B5E7F0402}" type="pres">
      <dgm:prSet presAssocID="{40FC4FFE-8987-4A26-B7F4-8A516F18ADA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F755F00C-B2DB-4097-B4BC-8F1BACC938B7}" type="pres">
      <dgm:prSet presAssocID="{40FC4FFE-8987-4A26-B7F4-8A516F18ADAE}" presName="spaceRect" presStyleCnt="0"/>
      <dgm:spPr/>
    </dgm:pt>
    <dgm:pt modelId="{08F4E96D-0DB6-4476-8C51-7CC7EC2F227B}" type="pres">
      <dgm:prSet presAssocID="{40FC4FFE-8987-4A26-B7F4-8A516F18ADAE}" presName="textRect" presStyleLbl="revTx" presStyleIdx="0" presStyleCnt="3">
        <dgm:presLayoutVars>
          <dgm:chMax val="1"/>
          <dgm:chPref val="1"/>
        </dgm:presLayoutVars>
      </dgm:prSet>
      <dgm:spPr/>
    </dgm:pt>
    <dgm:pt modelId="{5AB3C10D-885E-4522-AB39-7ED4318D191A}" type="pres">
      <dgm:prSet presAssocID="{5B62599A-5C9B-48E7-896E-EA782AC60C8B}" presName="sibTrans" presStyleCnt="0"/>
      <dgm:spPr/>
    </dgm:pt>
    <dgm:pt modelId="{2F278BF9-E1B2-4A1C-B065-C19A7B904219}" type="pres">
      <dgm:prSet presAssocID="{49225C73-1633-42F1-AB3B-7CB183E5F8B8}" presName="compNode" presStyleCnt="0"/>
      <dgm:spPr/>
    </dgm:pt>
    <dgm:pt modelId="{543C18BC-1989-44B2-9862-C670C61D3452}" type="pres">
      <dgm:prSet presAssocID="{49225C73-1633-42F1-AB3B-7CB183E5F8B8}" presName="iconBgRect" presStyleLbl="bgShp" presStyleIdx="1" presStyleCnt="3"/>
      <dgm:spPr>
        <a:prstGeom prst="ellipse">
          <a:avLst/>
        </a:prstGeom>
      </dgm:spPr>
    </dgm:pt>
    <dgm:pt modelId="{E94F35BC-9C76-400A-BBCA-0032259E2E5A}"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llseye"/>
        </a:ext>
      </dgm:extLst>
    </dgm:pt>
    <dgm:pt modelId="{503A6D04-9ADD-43CC-9847-497CD48F2D11}" type="pres">
      <dgm:prSet presAssocID="{49225C73-1633-42F1-AB3B-7CB183E5F8B8}" presName="spaceRect" presStyleCnt="0"/>
      <dgm:spPr/>
    </dgm:pt>
    <dgm:pt modelId="{20363298-B2A6-463D-A7BE-F9F67404E389}" type="pres">
      <dgm:prSet presAssocID="{49225C73-1633-42F1-AB3B-7CB183E5F8B8}" presName="textRect" presStyleLbl="revTx" presStyleIdx="1" presStyleCnt="3">
        <dgm:presLayoutVars>
          <dgm:chMax val="1"/>
          <dgm:chPref val="1"/>
        </dgm:presLayoutVars>
      </dgm:prSet>
      <dgm:spPr/>
    </dgm:pt>
    <dgm:pt modelId="{A47947BB-708D-4F7E-B072-3C2E42B34B24}" type="pres">
      <dgm:prSet presAssocID="{9646853A-8964-4519-A5B1-0B7D18B2983D}" presName="sibTrans" presStyleCnt="0"/>
      <dgm:spPr/>
    </dgm:pt>
    <dgm:pt modelId="{BDCD0AC9-D564-4025-AD8A-36664A6CBE31}" type="pres">
      <dgm:prSet presAssocID="{1C383F32-22E8-4F62-A3E0-BDC3D5F48992}" presName="compNode" presStyleCnt="0"/>
      <dgm:spPr/>
    </dgm:pt>
    <dgm:pt modelId="{5BDDFF18-9AEC-4E5E-B9AA-33D86F01A63E}" type="pres">
      <dgm:prSet presAssocID="{1C383F32-22E8-4F62-A3E0-BDC3D5F48992}" presName="iconBgRect" presStyleLbl="bgShp" presStyleIdx="2" presStyleCnt="3"/>
      <dgm:spPr>
        <a:prstGeom prst="ellipse">
          <a:avLst/>
        </a:prstGeom>
      </dgm:spPr>
    </dgm:pt>
    <dgm:pt modelId="{F09AEBFF-D2D3-4FFF-AD65-C3CEAEEB10F2}"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a:ext>
      </dgm:extLst>
    </dgm:pt>
    <dgm:pt modelId="{F2EBFBCF-0520-415A-A886-3C4F90D208EF}" type="pres">
      <dgm:prSet presAssocID="{1C383F32-22E8-4F62-A3E0-BDC3D5F48992}" presName="spaceRect" presStyleCnt="0"/>
      <dgm:spPr/>
    </dgm:pt>
    <dgm:pt modelId="{AB9CAFAA-6939-48A6-A89B-19D1A94B9EA1}"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BA953D32-2DFF-47FE-AF26-C6B9E63D38DF}" type="presOf" srcId="{49225C73-1633-42F1-AB3B-7CB183E5F8B8}" destId="{20363298-B2A6-463D-A7BE-F9F67404E389}" srcOrd="0" destOrd="0" presId="urn:microsoft.com/office/officeart/2018/5/layout/IconLeafLabelList"/>
    <dgm:cxn modelId="{EC450542-0ED9-4BD6-9E85-5709B80794C5}" type="presOf" srcId="{01A66772-F185-4D58-B8BB-E9370D7A7A2B}" destId="{B6056BFB-47D7-4C5F-BA11-2CB63C56A52D}" srcOrd="0" destOrd="0" presId="urn:microsoft.com/office/officeart/2018/5/layout/IconLeafLabelList"/>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D55FAE9C-CF3C-44F3-9D1E-DE6DF574E6D9}" type="presOf" srcId="{1C383F32-22E8-4F62-A3E0-BDC3D5F48992}" destId="{AB9CAFAA-6939-48A6-A89B-19D1A94B9EA1}" srcOrd="0" destOrd="0" presId="urn:microsoft.com/office/officeart/2018/5/layout/IconLeafLabelList"/>
    <dgm:cxn modelId="{A85983B4-FADF-419C-BC71-B5F0871C3055}" type="presOf" srcId="{40FC4FFE-8987-4A26-B7F4-8A516F18ADAE}" destId="{08F4E96D-0DB6-4476-8C51-7CC7EC2F227B}" srcOrd="0" destOrd="0" presId="urn:microsoft.com/office/officeart/2018/5/layout/IconLeafLabelList"/>
    <dgm:cxn modelId="{A3E74EE8-8900-4EBD-8983-3BF0AFD6DCC7}" type="presParOf" srcId="{B6056BFB-47D7-4C5F-BA11-2CB63C56A52D}" destId="{311B26C8-22B1-4363-B621-DD56FB7418C8}" srcOrd="0" destOrd="0" presId="urn:microsoft.com/office/officeart/2018/5/layout/IconLeafLabelList"/>
    <dgm:cxn modelId="{044EA9E0-B51B-492A-BE32-015CEAD0BAC9}" type="presParOf" srcId="{311B26C8-22B1-4363-B621-DD56FB7418C8}" destId="{A201D7A7-914C-4D24-8B82-EE40155AB0BE}" srcOrd="0" destOrd="0" presId="urn:microsoft.com/office/officeart/2018/5/layout/IconLeafLabelList"/>
    <dgm:cxn modelId="{08373EC6-14CB-429D-9495-F32683B931D7}" type="presParOf" srcId="{311B26C8-22B1-4363-B621-DD56FB7418C8}" destId="{8FA2F131-CD01-4CBD-B7A5-1B9B5E7F0402}" srcOrd="1" destOrd="0" presId="urn:microsoft.com/office/officeart/2018/5/layout/IconLeafLabelList"/>
    <dgm:cxn modelId="{9AB500F0-62A2-4E73-B4F4-5056804C8D6A}" type="presParOf" srcId="{311B26C8-22B1-4363-B621-DD56FB7418C8}" destId="{F755F00C-B2DB-4097-B4BC-8F1BACC938B7}" srcOrd="2" destOrd="0" presId="urn:microsoft.com/office/officeart/2018/5/layout/IconLeafLabelList"/>
    <dgm:cxn modelId="{676606A7-6564-4CEB-ACE0-4FF9A3A04E67}" type="presParOf" srcId="{311B26C8-22B1-4363-B621-DD56FB7418C8}" destId="{08F4E96D-0DB6-4476-8C51-7CC7EC2F227B}" srcOrd="3" destOrd="0" presId="urn:microsoft.com/office/officeart/2018/5/layout/IconLeafLabelList"/>
    <dgm:cxn modelId="{EAE0F94A-A454-4049-84F7-9EC90E847A03}" type="presParOf" srcId="{B6056BFB-47D7-4C5F-BA11-2CB63C56A52D}" destId="{5AB3C10D-885E-4522-AB39-7ED4318D191A}" srcOrd="1" destOrd="0" presId="urn:microsoft.com/office/officeart/2018/5/layout/IconLeafLabelList"/>
    <dgm:cxn modelId="{B0B5B21A-5ADD-4500-9A67-9B26AF543EBA}" type="presParOf" srcId="{B6056BFB-47D7-4C5F-BA11-2CB63C56A52D}" destId="{2F278BF9-E1B2-4A1C-B065-C19A7B904219}" srcOrd="2" destOrd="0" presId="urn:microsoft.com/office/officeart/2018/5/layout/IconLeafLabelList"/>
    <dgm:cxn modelId="{11FEAF2C-54F7-4E9C-A1D6-5FA0BF7F3665}" type="presParOf" srcId="{2F278BF9-E1B2-4A1C-B065-C19A7B904219}" destId="{543C18BC-1989-44B2-9862-C670C61D3452}" srcOrd="0" destOrd="0" presId="urn:microsoft.com/office/officeart/2018/5/layout/IconLeafLabelList"/>
    <dgm:cxn modelId="{92C17ECB-A80D-4A0E-95CF-40A53D32275F}" type="presParOf" srcId="{2F278BF9-E1B2-4A1C-B065-C19A7B904219}" destId="{E94F35BC-9C76-400A-BBCA-0032259E2E5A}" srcOrd="1" destOrd="0" presId="urn:microsoft.com/office/officeart/2018/5/layout/IconLeafLabelList"/>
    <dgm:cxn modelId="{54E5AE33-4BE6-44E7-871B-1103A0BA7A56}" type="presParOf" srcId="{2F278BF9-E1B2-4A1C-B065-C19A7B904219}" destId="{503A6D04-9ADD-43CC-9847-497CD48F2D11}" srcOrd="2" destOrd="0" presId="urn:microsoft.com/office/officeart/2018/5/layout/IconLeafLabelList"/>
    <dgm:cxn modelId="{3575FCA0-4FCE-460A-8D84-2C767D311A20}" type="presParOf" srcId="{2F278BF9-E1B2-4A1C-B065-C19A7B904219}" destId="{20363298-B2A6-463D-A7BE-F9F67404E389}" srcOrd="3" destOrd="0" presId="urn:microsoft.com/office/officeart/2018/5/layout/IconLeafLabelList"/>
    <dgm:cxn modelId="{4FD22448-C17B-4C43-BAB3-A0B7AA9BCE0D}" type="presParOf" srcId="{B6056BFB-47D7-4C5F-BA11-2CB63C56A52D}" destId="{A47947BB-708D-4F7E-B072-3C2E42B34B24}" srcOrd="3" destOrd="0" presId="urn:microsoft.com/office/officeart/2018/5/layout/IconLeafLabelList"/>
    <dgm:cxn modelId="{75E30F4F-0E76-457B-9D4F-CDE27C2F7F77}" type="presParOf" srcId="{B6056BFB-47D7-4C5F-BA11-2CB63C56A52D}" destId="{BDCD0AC9-D564-4025-AD8A-36664A6CBE31}" srcOrd="4" destOrd="0" presId="urn:microsoft.com/office/officeart/2018/5/layout/IconLeafLabelList"/>
    <dgm:cxn modelId="{C6A367E7-6A7C-42CB-94E4-8EA78AEF87BF}" type="presParOf" srcId="{BDCD0AC9-D564-4025-AD8A-36664A6CBE31}" destId="{5BDDFF18-9AEC-4E5E-B9AA-33D86F01A63E}" srcOrd="0" destOrd="0" presId="urn:microsoft.com/office/officeart/2018/5/layout/IconLeafLabelList"/>
    <dgm:cxn modelId="{B180CBEB-FA9F-4E52-8CA3-A65CB80BB91B}" type="presParOf" srcId="{BDCD0AC9-D564-4025-AD8A-36664A6CBE31}" destId="{F09AEBFF-D2D3-4FFF-AD65-C3CEAEEB10F2}" srcOrd="1" destOrd="0" presId="urn:microsoft.com/office/officeart/2018/5/layout/IconLeafLabelList"/>
    <dgm:cxn modelId="{170B020E-1E19-4EB4-A72C-4FCF01A7DD7E}" type="presParOf" srcId="{BDCD0AC9-D564-4025-AD8A-36664A6CBE31}" destId="{F2EBFBCF-0520-415A-A886-3C4F90D208EF}" srcOrd="2" destOrd="0" presId="urn:microsoft.com/office/officeart/2018/5/layout/IconLeafLabelList"/>
    <dgm:cxn modelId="{CADD8F7D-722C-42A0-AF21-39A3559F8D7B}" type="presParOf" srcId="{BDCD0AC9-D564-4025-AD8A-36664A6CBE31}" destId="{AB9CAFAA-6939-48A6-A89B-19D1A94B9EA1}"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1D7A7-914C-4D24-8B82-EE40155AB0BE}">
      <dsp:nvSpPr>
        <dsp:cNvPr id="0" name=""/>
        <dsp:cNvSpPr/>
      </dsp:nvSpPr>
      <dsp:spPr>
        <a:xfrm>
          <a:off x="616949" y="340539"/>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2F131-CD01-4CBD-B7A5-1B9B5E7F0402}">
      <dsp:nvSpPr>
        <dsp:cNvPr id="0" name=""/>
        <dsp:cNvSpPr/>
      </dsp:nvSpPr>
      <dsp:spPr>
        <a:xfrm>
          <a:off x="1004512" y="728102"/>
          <a:ext cx="1043437" cy="104343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4E96D-0DB6-4476-8C51-7CC7EC2F227B}">
      <dsp:nvSpPr>
        <dsp:cNvPr id="0" name=""/>
        <dsp:cNvSpPr/>
      </dsp:nvSpPr>
      <dsp:spPr>
        <a:xfrm>
          <a:off x="35606"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Sources and USES of WATER. </a:t>
          </a:r>
        </a:p>
      </dsp:txBody>
      <dsp:txXfrm>
        <a:off x="35606" y="2725540"/>
        <a:ext cx="2981250" cy="720000"/>
      </dsp:txXfrm>
    </dsp:sp>
    <dsp:sp modelId="{543C18BC-1989-44B2-9862-C670C61D3452}">
      <dsp:nvSpPr>
        <dsp:cNvPr id="0" name=""/>
        <dsp:cNvSpPr/>
      </dsp:nvSpPr>
      <dsp:spPr>
        <a:xfrm>
          <a:off x="4119918" y="340539"/>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4F35BC-9C76-400A-BBCA-0032259E2E5A}">
      <dsp:nvSpPr>
        <dsp:cNvPr id="0" name=""/>
        <dsp:cNvSpPr/>
      </dsp:nvSpPr>
      <dsp:spPr>
        <a:xfrm>
          <a:off x="4507481" y="72810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63298-B2A6-463D-A7BE-F9F67404E389}">
      <dsp:nvSpPr>
        <dsp:cNvPr id="0" name=""/>
        <dsp:cNvSpPr/>
      </dsp:nvSpPr>
      <dsp:spPr>
        <a:xfrm>
          <a:off x="3538574"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Arizona existing water plan.</a:t>
          </a:r>
        </a:p>
      </dsp:txBody>
      <dsp:txXfrm>
        <a:off x="3538574" y="2725540"/>
        <a:ext cx="2981250" cy="720000"/>
      </dsp:txXfrm>
    </dsp:sp>
    <dsp:sp modelId="{5BDDFF18-9AEC-4E5E-B9AA-33D86F01A63E}">
      <dsp:nvSpPr>
        <dsp:cNvPr id="0" name=""/>
        <dsp:cNvSpPr/>
      </dsp:nvSpPr>
      <dsp:spPr>
        <a:xfrm>
          <a:off x="7622887" y="340539"/>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AEBFF-D2D3-4FFF-AD65-C3CEAEEB10F2}">
      <dsp:nvSpPr>
        <dsp:cNvPr id="0" name=""/>
        <dsp:cNvSpPr/>
      </dsp:nvSpPr>
      <dsp:spPr>
        <a:xfrm>
          <a:off x="8010450" y="72810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9CAFAA-6939-48A6-A89B-19D1A94B9EA1}">
      <dsp:nvSpPr>
        <dsp:cNvPr id="0" name=""/>
        <dsp:cNvSpPr/>
      </dsp:nvSpPr>
      <dsp:spPr>
        <a:xfrm>
          <a:off x="7041543"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When does Arizona run out of water</a:t>
          </a:r>
        </a:p>
      </dsp:txBody>
      <dsp:txXfrm>
        <a:off x="7041543" y="2725540"/>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B92FAF-2636-4AC2-A0F4-C0B0A59162D4}" type="datetimeFigureOut">
              <a:rPr lang="en-US" smtClean="0"/>
              <a:t>6/11/2021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01762B-CE44-4419-B331-500917A20974}" type="slidenum">
              <a:rPr lang="en-US" smtClean="0"/>
              <a:t>‹#›</a:t>
            </a:fld>
            <a:endParaRPr lang="en-US"/>
          </a:p>
        </p:txBody>
      </p:sp>
    </p:spTree>
    <p:extLst>
      <p:ext uri="{BB962C8B-B14F-4D97-AF65-F5344CB8AC3E}">
        <p14:creationId xmlns:p14="http://schemas.microsoft.com/office/powerpoint/2010/main" val="2090832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Robin Stewart and I am a data scientist and I’m here to present my analysis of Arizona’s future water availability</a:t>
            </a:r>
          </a:p>
        </p:txBody>
      </p:sp>
      <p:sp>
        <p:nvSpPr>
          <p:cNvPr id="4" name="Slide Number Placeholder 3"/>
          <p:cNvSpPr>
            <a:spLocks noGrp="1"/>
          </p:cNvSpPr>
          <p:nvPr>
            <p:ph type="sldNum" sz="quarter" idx="5"/>
          </p:nvPr>
        </p:nvSpPr>
        <p:spPr/>
        <p:txBody>
          <a:bodyPr/>
          <a:lstStyle/>
          <a:p>
            <a:fld id="{7301762B-CE44-4419-B331-500917A20974}" type="slidenum">
              <a:rPr lang="en-US" smtClean="0"/>
              <a:t>1</a:t>
            </a:fld>
            <a:endParaRPr lang="en-US"/>
          </a:p>
        </p:txBody>
      </p:sp>
    </p:spTree>
    <p:extLst>
      <p:ext uri="{BB962C8B-B14F-4D97-AF65-F5344CB8AC3E}">
        <p14:creationId xmlns:p14="http://schemas.microsoft.com/office/powerpoint/2010/main" val="2183604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think that Arizonans, living in a dry climate, would use less water than other states. In fact, the opposite is true, based mostly on our high per capita ownership of pools. If you live in a hot, dry place, of course you are going to want a pool.</a:t>
            </a:r>
          </a:p>
        </p:txBody>
      </p:sp>
      <p:sp>
        <p:nvSpPr>
          <p:cNvPr id="4" name="Slide Number Placeholder 3"/>
          <p:cNvSpPr>
            <a:spLocks noGrp="1"/>
          </p:cNvSpPr>
          <p:nvPr>
            <p:ph type="sldNum" sz="quarter" idx="5"/>
          </p:nvPr>
        </p:nvSpPr>
        <p:spPr/>
        <p:txBody>
          <a:bodyPr/>
          <a:lstStyle/>
          <a:p>
            <a:fld id="{7301762B-CE44-4419-B331-500917A20974}" type="slidenum">
              <a:rPr lang="en-US" smtClean="0"/>
              <a:t>11</a:t>
            </a:fld>
            <a:endParaRPr lang="en-US"/>
          </a:p>
        </p:txBody>
      </p:sp>
    </p:spTree>
    <p:extLst>
      <p:ext uri="{BB962C8B-B14F-4D97-AF65-F5344CB8AC3E}">
        <p14:creationId xmlns:p14="http://schemas.microsoft.com/office/powerpoint/2010/main" val="598711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modeled the rainfall comparing each decade to our most recent decade to see if there was a statistical difference in rainfall, and not just normal weather variance. You can see that each test did not meet the standard of significance, so we are not able to reject the null hypothesis that the rainfall has declined significantly.</a:t>
            </a:r>
          </a:p>
        </p:txBody>
      </p:sp>
      <p:sp>
        <p:nvSpPr>
          <p:cNvPr id="4" name="Slide Number Placeholder 3"/>
          <p:cNvSpPr>
            <a:spLocks noGrp="1"/>
          </p:cNvSpPr>
          <p:nvPr>
            <p:ph type="sldNum" sz="quarter" idx="5"/>
          </p:nvPr>
        </p:nvSpPr>
        <p:spPr/>
        <p:txBody>
          <a:bodyPr/>
          <a:lstStyle/>
          <a:p>
            <a:fld id="{7301762B-CE44-4419-B331-500917A20974}" type="slidenum">
              <a:rPr lang="en-US" smtClean="0"/>
              <a:t>12</a:t>
            </a:fld>
            <a:endParaRPr lang="en-US"/>
          </a:p>
        </p:txBody>
      </p:sp>
    </p:spTree>
    <p:extLst>
      <p:ext uri="{BB962C8B-B14F-4D97-AF65-F5344CB8AC3E}">
        <p14:creationId xmlns:p14="http://schemas.microsoft.com/office/powerpoint/2010/main" val="2399377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took the same data and plotted bars with three mean lines, the top line is the last century mean, the red line is for the whole sample, and the black line, significantly lower, is for the past twenty years, what climate scientists are calling a mega drought.</a:t>
            </a:r>
          </a:p>
        </p:txBody>
      </p:sp>
      <p:sp>
        <p:nvSpPr>
          <p:cNvPr id="4" name="Slide Number Placeholder 3"/>
          <p:cNvSpPr>
            <a:spLocks noGrp="1"/>
          </p:cNvSpPr>
          <p:nvPr>
            <p:ph type="sldNum" sz="quarter" idx="5"/>
          </p:nvPr>
        </p:nvSpPr>
        <p:spPr/>
        <p:txBody>
          <a:bodyPr/>
          <a:lstStyle/>
          <a:p>
            <a:fld id="{7301762B-CE44-4419-B331-500917A20974}" type="slidenum">
              <a:rPr lang="en-US" smtClean="0"/>
              <a:t>13</a:t>
            </a:fld>
            <a:endParaRPr lang="en-US"/>
          </a:p>
        </p:txBody>
      </p:sp>
    </p:spTree>
    <p:extLst>
      <p:ext uri="{BB962C8B-B14F-4D97-AF65-F5344CB8AC3E}">
        <p14:creationId xmlns:p14="http://schemas.microsoft.com/office/powerpoint/2010/main" val="3541089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Arizona’s climate is what drives water scarcity. Arizona has always been a hot dry place, and over time, it’s getting hotter and drier. Here I looked at the temperature gain in Phoenix.</a:t>
            </a:r>
          </a:p>
        </p:txBody>
      </p:sp>
      <p:sp>
        <p:nvSpPr>
          <p:cNvPr id="4" name="Slide Number Placeholder 3"/>
          <p:cNvSpPr>
            <a:spLocks noGrp="1"/>
          </p:cNvSpPr>
          <p:nvPr>
            <p:ph type="sldNum" sz="quarter" idx="5"/>
          </p:nvPr>
        </p:nvSpPr>
        <p:spPr/>
        <p:txBody>
          <a:bodyPr/>
          <a:lstStyle/>
          <a:p>
            <a:fld id="{7301762B-CE44-4419-B331-500917A20974}" type="slidenum">
              <a:rPr lang="en-US" smtClean="0"/>
              <a:t>14</a:t>
            </a:fld>
            <a:endParaRPr lang="en-US"/>
          </a:p>
        </p:txBody>
      </p:sp>
    </p:spTree>
    <p:extLst>
      <p:ext uri="{BB962C8B-B14F-4D97-AF65-F5344CB8AC3E}">
        <p14:creationId xmlns:p14="http://schemas.microsoft.com/office/powerpoint/2010/main" val="1451275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we’ll go over the sources and uses of water, the Water Management plan enacted in 1980, yes, forty years ago, and finally talk about the availability of water in the long term</a:t>
            </a:r>
          </a:p>
        </p:txBody>
      </p:sp>
      <p:sp>
        <p:nvSpPr>
          <p:cNvPr id="4" name="Slide Number Placeholder 3"/>
          <p:cNvSpPr>
            <a:spLocks noGrp="1"/>
          </p:cNvSpPr>
          <p:nvPr>
            <p:ph type="sldNum" sz="quarter" idx="5"/>
          </p:nvPr>
        </p:nvSpPr>
        <p:spPr/>
        <p:txBody>
          <a:bodyPr/>
          <a:lstStyle/>
          <a:p>
            <a:fld id="{7301762B-CE44-4419-B331-500917A20974}" type="slidenum">
              <a:rPr lang="en-US" smtClean="0"/>
              <a:t>2</a:t>
            </a:fld>
            <a:endParaRPr lang="en-US"/>
          </a:p>
        </p:txBody>
      </p:sp>
    </p:spTree>
    <p:extLst>
      <p:ext uri="{BB962C8B-B14F-4D97-AF65-F5344CB8AC3E}">
        <p14:creationId xmlns:p14="http://schemas.microsoft.com/office/powerpoint/2010/main" val="986962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until this year, Arizona has gotten 40% of its water from the Colorado River, another 40% from the aquafer, and those are the main sources we’ll be looking at today. </a:t>
            </a:r>
          </a:p>
        </p:txBody>
      </p:sp>
      <p:sp>
        <p:nvSpPr>
          <p:cNvPr id="4" name="Slide Number Placeholder 3"/>
          <p:cNvSpPr>
            <a:spLocks noGrp="1"/>
          </p:cNvSpPr>
          <p:nvPr>
            <p:ph type="sldNum" sz="quarter" idx="5"/>
          </p:nvPr>
        </p:nvSpPr>
        <p:spPr/>
        <p:txBody>
          <a:bodyPr/>
          <a:lstStyle/>
          <a:p>
            <a:fld id="{7301762B-CE44-4419-B331-500917A20974}" type="slidenum">
              <a:rPr lang="en-US" smtClean="0"/>
              <a:t>3</a:t>
            </a:fld>
            <a:endParaRPr lang="en-US"/>
          </a:p>
        </p:txBody>
      </p:sp>
    </p:spTree>
    <p:extLst>
      <p:ext uri="{BB962C8B-B14F-4D97-AF65-F5344CB8AC3E}">
        <p14:creationId xmlns:p14="http://schemas.microsoft.com/office/powerpoint/2010/main" val="716945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doesn’t rain a lot in AZ. What we’re looking at in this graph is forty years of precipitation from weather stations all over the state. You can see there’s a wide variety due to data collections in mountain areas like flagstaff as well as </a:t>
            </a:r>
            <a:r>
              <a:rPr lang="en-US" dirty="0" err="1"/>
              <a:t>sealevel</a:t>
            </a:r>
            <a:r>
              <a:rPr lang="en-US" dirty="0"/>
              <a:t> desert areas like Phoenix. The dark read line is the mean line, and the straight line is the best fit line to show the 40-year trend.</a:t>
            </a:r>
          </a:p>
        </p:txBody>
      </p:sp>
      <p:sp>
        <p:nvSpPr>
          <p:cNvPr id="4" name="Slide Number Placeholder 3"/>
          <p:cNvSpPr>
            <a:spLocks noGrp="1"/>
          </p:cNvSpPr>
          <p:nvPr>
            <p:ph type="sldNum" sz="quarter" idx="5"/>
          </p:nvPr>
        </p:nvSpPr>
        <p:spPr/>
        <p:txBody>
          <a:bodyPr/>
          <a:lstStyle/>
          <a:p>
            <a:fld id="{7301762B-CE44-4419-B331-500917A20974}" type="slidenum">
              <a:rPr lang="en-US" smtClean="0"/>
              <a:t>4</a:t>
            </a:fld>
            <a:endParaRPr lang="en-US"/>
          </a:p>
        </p:txBody>
      </p:sp>
    </p:spTree>
    <p:extLst>
      <p:ext uri="{BB962C8B-B14F-4D97-AF65-F5344CB8AC3E}">
        <p14:creationId xmlns:p14="http://schemas.microsoft.com/office/powerpoint/2010/main" val="851640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consideration of water needs is population. I graphed over one hundred years of census data to show the exponential growth in AZ. If you look at where we were in 1980 when the water plan was devised, it’s about 1/3 of where our population is today.</a:t>
            </a:r>
          </a:p>
        </p:txBody>
      </p:sp>
      <p:sp>
        <p:nvSpPr>
          <p:cNvPr id="4" name="Slide Number Placeholder 3"/>
          <p:cNvSpPr>
            <a:spLocks noGrp="1"/>
          </p:cNvSpPr>
          <p:nvPr>
            <p:ph type="sldNum" sz="quarter" idx="5"/>
          </p:nvPr>
        </p:nvSpPr>
        <p:spPr/>
        <p:txBody>
          <a:bodyPr/>
          <a:lstStyle/>
          <a:p>
            <a:fld id="{7301762B-CE44-4419-B331-500917A20974}" type="slidenum">
              <a:rPr lang="en-US" smtClean="0"/>
              <a:t>5</a:t>
            </a:fld>
            <a:endParaRPr lang="en-US"/>
          </a:p>
        </p:txBody>
      </p:sp>
    </p:spTree>
    <p:extLst>
      <p:ext uri="{BB962C8B-B14F-4D97-AF65-F5344CB8AC3E}">
        <p14:creationId xmlns:p14="http://schemas.microsoft.com/office/powerpoint/2010/main" val="2230866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back to our water sources, we first have to talk about Lake Mead because it’s big news in AZ. Lake Mead is currently at its lowest historical level, low enough to trigger a tier 1 water crises. I did a really simple line graph to show you how low we’ve dipped in 20 years.</a:t>
            </a:r>
          </a:p>
        </p:txBody>
      </p:sp>
      <p:sp>
        <p:nvSpPr>
          <p:cNvPr id="4" name="Slide Number Placeholder 3"/>
          <p:cNvSpPr>
            <a:spLocks noGrp="1"/>
          </p:cNvSpPr>
          <p:nvPr>
            <p:ph type="sldNum" sz="quarter" idx="5"/>
          </p:nvPr>
        </p:nvSpPr>
        <p:spPr/>
        <p:txBody>
          <a:bodyPr/>
          <a:lstStyle/>
          <a:p>
            <a:fld id="{7301762B-CE44-4419-B331-500917A20974}" type="slidenum">
              <a:rPr lang="en-US" smtClean="0"/>
              <a:t>6</a:t>
            </a:fld>
            <a:endParaRPr lang="en-US"/>
          </a:p>
        </p:txBody>
      </p:sp>
    </p:spTree>
    <p:extLst>
      <p:ext uri="{BB962C8B-B14F-4D97-AF65-F5344CB8AC3E}">
        <p14:creationId xmlns:p14="http://schemas.microsoft.com/office/powerpoint/2010/main" val="853380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tier-1 water crisis triggers a serious curtailment of water flowing to Arizona. Arizona has junior water rights, so it’s  the first to take a cut, and the cut is massive, 1/3 of our normal flow. How will AZ make up for losing almost a million acre feet of water? It has to come from the aquafers, the only other source that can fill the gap</a:t>
            </a:r>
          </a:p>
        </p:txBody>
      </p:sp>
      <p:sp>
        <p:nvSpPr>
          <p:cNvPr id="4" name="Slide Number Placeholder 3"/>
          <p:cNvSpPr>
            <a:spLocks noGrp="1"/>
          </p:cNvSpPr>
          <p:nvPr>
            <p:ph type="sldNum" sz="quarter" idx="5"/>
          </p:nvPr>
        </p:nvSpPr>
        <p:spPr/>
        <p:txBody>
          <a:bodyPr/>
          <a:lstStyle/>
          <a:p>
            <a:fld id="{7301762B-CE44-4419-B331-500917A20974}" type="slidenum">
              <a:rPr lang="en-US" smtClean="0"/>
              <a:t>7</a:t>
            </a:fld>
            <a:endParaRPr lang="en-US"/>
          </a:p>
        </p:txBody>
      </p:sp>
    </p:spTree>
    <p:extLst>
      <p:ext uri="{BB962C8B-B14F-4D97-AF65-F5344CB8AC3E}">
        <p14:creationId xmlns:p14="http://schemas.microsoft.com/office/powerpoint/2010/main" val="1001966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looked at thousands of metered wells in 46 basins. You can see from the table that the majority of wells had a reduction in water level. Two of the three periods had a net loss, with the twenty year period showing a net gain, even though a majority of wells show a decline. I investigated the anomaly and the Phoenix Basin was an extreme outlier as Arizona has been recharging that aquifer for years from our allocation of the Colorado River. </a:t>
            </a:r>
          </a:p>
          <a:p>
            <a:endParaRPr lang="en-US" dirty="0"/>
          </a:p>
          <a:p>
            <a:r>
              <a:rPr lang="en-US" dirty="0"/>
              <a:t>Looking at the p-values in my chart, you can see that I do not have enough significance to reject my null hypothesis, which is that there is no difference in water levels in any of the studied periods. I ascribe this finding to the variety of wells surveyed from all over the state. My next step would be to examine the wells in each basin. By focusing at the basin level, I would seek to reduce my standard error to gain more significance in sample comparisons.</a:t>
            </a:r>
          </a:p>
          <a:p>
            <a:endParaRPr lang="en-US" dirty="0"/>
          </a:p>
        </p:txBody>
      </p:sp>
      <p:sp>
        <p:nvSpPr>
          <p:cNvPr id="4" name="Slide Number Placeholder 3"/>
          <p:cNvSpPr>
            <a:spLocks noGrp="1"/>
          </p:cNvSpPr>
          <p:nvPr>
            <p:ph type="sldNum" sz="quarter" idx="5"/>
          </p:nvPr>
        </p:nvSpPr>
        <p:spPr/>
        <p:txBody>
          <a:bodyPr/>
          <a:lstStyle/>
          <a:p>
            <a:fld id="{7301762B-CE44-4419-B331-500917A20974}" type="slidenum">
              <a:rPr lang="en-US" smtClean="0"/>
              <a:t>8</a:t>
            </a:fld>
            <a:endParaRPr lang="en-US"/>
          </a:p>
        </p:txBody>
      </p:sp>
    </p:spTree>
    <p:extLst>
      <p:ext uri="{BB962C8B-B14F-4D97-AF65-F5344CB8AC3E}">
        <p14:creationId xmlns:p14="http://schemas.microsoft.com/office/powerpoint/2010/main" val="993496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summary, I believe that Arizona is facing a water crisis. Further investigation into the aquifer is needed, and additional well sampling after the Colorado curtailment takes effect. Thank you for your time, and I welcome any thoughts or questions you might have.</a:t>
            </a:r>
          </a:p>
          <a:p>
            <a:endParaRPr lang="en-US" dirty="0"/>
          </a:p>
        </p:txBody>
      </p:sp>
      <p:sp>
        <p:nvSpPr>
          <p:cNvPr id="4" name="Slide Number Placeholder 3"/>
          <p:cNvSpPr>
            <a:spLocks noGrp="1"/>
          </p:cNvSpPr>
          <p:nvPr>
            <p:ph type="sldNum" sz="quarter" idx="5"/>
          </p:nvPr>
        </p:nvSpPr>
        <p:spPr/>
        <p:txBody>
          <a:bodyPr/>
          <a:lstStyle/>
          <a:p>
            <a:fld id="{7301762B-CE44-4419-B331-500917A20974}" type="slidenum">
              <a:rPr lang="en-US" smtClean="0"/>
              <a:t>9</a:t>
            </a:fld>
            <a:endParaRPr lang="en-US"/>
          </a:p>
        </p:txBody>
      </p:sp>
    </p:spTree>
    <p:extLst>
      <p:ext uri="{BB962C8B-B14F-4D97-AF65-F5344CB8AC3E}">
        <p14:creationId xmlns:p14="http://schemas.microsoft.com/office/powerpoint/2010/main" val="1406376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6/11/2021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6/11/2021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6/11/2021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6/11/2021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6/11/2021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6/11/2021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6/11/2021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6/11/2021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6/11/2021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6/11/2021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fontScale="90000"/>
          </a:bodyPr>
          <a:lstStyle/>
          <a:p>
            <a:r>
              <a:rPr lang="en-US" dirty="0"/>
              <a:t>Arizona Water Availability</a:t>
            </a:r>
            <a:br>
              <a:rPr lang="en-US" dirty="0"/>
            </a:br>
            <a:r>
              <a:rPr lang="en-US" dirty="0"/>
              <a:t>Analysis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lnSpcReduction="10000"/>
          </a:bodyPr>
          <a:lstStyle/>
          <a:p>
            <a:r>
              <a:rPr lang="en-US" dirty="0"/>
              <a:t>100 Year Plan</a:t>
            </a:r>
          </a:p>
          <a:p>
            <a:pPr>
              <a:spcBef>
                <a:spcPts val="0"/>
              </a:spcBef>
            </a:pPr>
            <a:br>
              <a:rPr lang="en-US" sz="1500" cap="none" dirty="0">
                <a:latin typeface="Times New Roman" panose="02020603050405020304" pitchFamily="18" charset="0"/>
                <a:cs typeface="Times New Roman" panose="02020603050405020304" pitchFamily="18" charset="0"/>
              </a:rPr>
            </a:br>
            <a:r>
              <a:rPr lang="en-US" sz="1500" cap="none" dirty="0">
                <a:latin typeface="Times New Roman" panose="02020603050405020304" pitchFamily="18" charset="0"/>
                <a:cs typeface="Times New Roman" panose="02020603050405020304" pitchFamily="18" charset="0"/>
              </a:rPr>
              <a:t>Robin Stewart</a:t>
            </a:r>
          </a:p>
          <a:p>
            <a:pPr>
              <a:spcBef>
                <a:spcPts val="0"/>
              </a:spcBef>
            </a:pPr>
            <a:r>
              <a:rPr lang="en-US" sz="1500" cap="none" dirty="0">
                <a:latin typeface="Times New Roman" panose="02020603050405020304" pitchFamily="18" charset="0"/>
                <a:cs typeface="Times New Roman" panose="02020603050405020304" pitchFamily="18" charset="0"/>
              </a:rPr>
              <a:t>Data Scientist</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D2EF7F7-9E6E-48C3-9040-685664387023}"/>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9600">
                <a:solidFill>
                  <a:srgbClr val="FFFFFF"/>
                </a:solidFill>
              </a:rPr>
              <a:t>Appendix</a:t>
            </a:r>
          </a:p>
        </p:txBody>
      </p:sp>
      <p:sp>
        <p:nvSpPr>
          <p:cNvPr id="15" name="Rectangle 14">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38712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3C4E5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A50B333-E71F-4840-AA49-F3FB3AF2B5A6}"/>
              </a:ext>
            </a:extLst>
          </p:cNvPr>
          <p:cNvSpPr>
            <a:spLocks noGrp="1"/>
          </p:cNvSpPr>
          <p:nvPr>
            <p:ph type="title"/>
          </p:nvPr>
        </p:nvSpPr>
        <p:spPr>
          <a:xfrm>
            <a:off x="492370" y="516836"/>
            <a:ext cx="3084844" cy="1961086"/>
          </a:xfrm>
        </p:spPr>
        <p:txBody>
          <a:bodyPr vert="horz" lIns="91440" tIns="45720" rIns="91440" bIns="45720" rtlCol="0" anchor="b">
            <a:normAutofit/>
          </a:bodyPr>
          <a:lstStyle/>
          <a:p>
            <a:r>
              <a:rPr lang="en-US" sz="4000">
                <a:solidFill>
                  <a:srgbClr val="FFFFFF"/>
                </a:solidFill>
              </a:rPr>
              <a:t>How much water do people use?</a:t>
            </a:r>
          </a:p>
        </p:txBody>
      </p:sp>
      <p:cxnSp>
        <p:nvCxnSpPr>
          <p:cNvPr id="19" name="Straight Connector 18">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9C3169-509F-4BA7-AFBC-1F49B690D869}"/>
              </a:ext>
            </a:extLst>
          </p:cNvPr>
          <p:cNvSpPr>
            <a:spLocks noGrp="1"/>
          </p:cNvSpPr>
          <p:nvPr>
            <p:ph sz="half" idx="1"/>
          </p:nvPr>
        </p:nvSpPr>
        <p:spPr>
          <a:xfrm>
            <a:off x="571752" y="2799654"/>
            <a:ext cx="3005462" cy="3189665"/>
          </a:xfrm>
        </p:spPr>
        <p:txBody>
          <a:bodyPr vert="horz" lIns="0" tIns="45720" rIns="0" bIns="45720" rtlCol="0">
            <a:normAutofit lnSpcReduction="10000"/>
          </a:bodyPr>
          <a:lstStyle/>
          <a:p>
            <a:pPr marL="274320" indent="-274320">
              <a:lnSpc>
                <a:spcPct val="100000"/>
              </a:lnSpc>
              <a:buFont typeface="Arial" panose="020B0604020202020204" pitchFamily="34" charset="0"/>
              <a:buChar char="•"/>
            </a:pPr>
            <a:r>
              <a:rPr lang="en-US" sz="1800" dirty="0">
                <a:solidFill>
                  <a:srgbClr val="FFFFFF"/>
                </a:solidFill>
              </a:rPr>
              <a:t>33% of Arizona households have pools – highest per capita pool ownership in US</a:t>
            </a:r>
          </a:p>
          <a:p>
            <a:pPr marL="274320" indent="-274320">
              <a:lnSpc>
                <a:spcPct val="100000"/>
              </a:lnSpc>
              <a:buFont typeface="Arial" panose="020B0604020202020204" pitchFamily="34" charset="0"/>
              <a:buChar char="•"/>
            </a:pPr>
            <a:r>
              <a:rPr lang="en-US" sz="1800" dirty="0">
                <a:solidFill>
                  <a:srgbClr val="FFFFFF"/>
                </a:solidFill>
              </a:rPr>
              <a:t>Medium-sized hotel pool loses 1500 gallons a day to evaporation</a:t>
            </a:r>
          </a:p>
          <a:p>
            <a:pPr marL="274320" indent="-274320">
              <a:lnSpc>
                <a:spcPct val="100000"/>
              </a:lnSpc>
              <a:buFont typeface="Arial" panose="020B0604020202020204" pitchFamily="34" charset="0"/>
              <a:buChar char="•"/>
            </a:pPr>
            <a:r>
              <a:rPr lang="en-US" sz="1800" dirty="0">
                <a:solidFill>
                  <a:srgbClr val="FFFFFF"/>
                </a:solidFill>
              </a:rPr>
              <a:t>Average home pool loses 2000 gallons / month</a:t>
            </a:r>
          </a:p>
          <a:p>
            <a:pPr marL="274320" indent="-274320">
              <a:lnSpc>
                <a:spcPct val="100000"/>
              </a:lnSpc>
              <a:buFont typeface="Arial" panose="020B0604020202020204" pitchFamily="34" charset="0"/>
              <a:buChar char="•"/>
            </a:pPr>
            <a:r>
              <a:rPr lang="en-US" sz="1800" dirty="0">
                <a:solidFill>
                  <a:srgbClr val="FFFFFF"/>
                </a:solidFill>
              </a:rPr>
              <a:t>Phoenix has one of the highest water usages in US</a:t>
            </a:r>
          </a:p>
          <a:p>
            <a:pPr marL="274320" indent="-274320">
              <a:lnSpc>
                <a:spcPct val="100000"/>
              </a:lnSpc>
              <a:buFont typeface="Arial" panose="020B0604020202020204" pitchFamily="34" charset="0"/>
              <a:buChar char="•"/>
            </a:pPr>
            <a:endParaRPr lang="en-US" sz="1800" dirty="0">
              <a:solidFill>
                <a:srgbClr val="FFFFFF"/>
              </a:solidFill>
            </a:endParaRPr>
          </a:p>
          <a:p>
            <a:pPr marL="274320" indent="-274320">
              <a:lnSpc>
                <a:spcPct val="100000"/>
              </a:lnSpc>
              <a:buFont typeface="Arial" panose="020B0604020202020204" pitchFamily="34" charset="0"/>
              <a:buChar char="•"/>
            </a:pPr>
            <a:endParaRPr lang="en-US" sz="1800" dirty="0">
              <a:solidFill>
                <a:srgbClr val="FFFFFF"/>
              </a:solidFill>
            </a:endParaRPr>
          </a:p>
        </p:txBody>
      </p:sp>
      <p:pic>
        <p:nvPicPr>
          <p:cNvPr id="6" name="Content Placeholder 5">
            <a:extLst>
              <a:ext uri="{FF2B5EF4-FFF2-40B4-BE49-F238E27FC236}">
                <a16:creationId xmlns:a16="http://schemas.microsoft.com/office/drawing/2014/main" id="{6B651254-0FDB-4241-AA02-191E197C8362}"/>
              </a:ext>
            </a:extLst>
          </p:cNvPr>
          <p:cNvPicPr>
            <a:picLocks noGrp="1" noChangeAspect="1"/>
          </p:cNvPicPr>
          <p:nvPr>
            <p:ph sz="half" idx="2"/>
          </p:nvPr>
        </p:nvPicPr>
        <p:blipFill>
          <a:blip r:embed="rId3"/>
          <a:stretch>
            <a:fillRect/>
          </a:stretch>
        </p:blipFill>
        <p:spPr>
          <a:xfrm>
            <a:off x="4850297" y="640079"/>
            <a:ext cx="6581521" cy="5858515"/>
          </a:xfrm>
          <a:prstGeom prst="rect">
            <a:avLst/>
          </a:prstGeom>
        </p:spPr>
      </p:pic>
      <p:sp>
        <p:nvSpPr>
          <p:cNvPr id="12" name="TextBox 11">
            <a:extLst>
              <a:ext uri="{FF2B5EF4-FFF2-40B4-BE49-F238E27FC236}">
                <a16:creationId xmlns:a16="http://schemas.microsoft.com/office/drawing/2014/main" id="{6A31F699-5B81-45E1-91B0-664D5A3C3D71}"/>
              </a:ext>
            </a:extLst>
          </p:cNvPr>
          <p:cNvSpPr txBox="1"/>
          <p:nvPr/>
        </p:nvSpPr>
        <p:spPr>
          <a:xfrm>
            <a:off x="2149261" y="6498595"/>
            <a:ext cx="1636987" cy="261610"/>
          </a:xfrm>
          <a:prstGeom prst="rect">
            <a:avLst/>
          </a:prstGeom>
          <a:noFill/>
        </p:spPr>
        <p:txBody>
          <a:bodyPr wrap="none" rtlCol="0">
            <a:spAutoFit/>
          </a:bodyPr>
          <a:lstStyle/>
          <a:p>
            <a:r>
              <a:rPr lang="en-US" sz="1100" dirty="0">
                <a:solidFill>
                  <a:schemeClr val="bg1"/>
                </a:solidFill>
              </a:rPr>
              <a:t>Data source: statista.com</a:t>
            </a:r>
          </a:p>
        </p:txBody>
      </p:sp>
    </p:spTree>
    <p:extLst>
      <p:ext uri="{BB962C8B-B14F-4D97-AF65-F5344CB8AC3E}">
        <p14:creationId xmlns:p14="http://schemas.microsoft.com/office/powerpoint/2010/main" val="3198001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9B8B04-D173-4C12-8CD5-FA8CA984EB0E}"/>
              </a:ext>
            </a:extLst>
          </p:cNvPr>
          <p:cNvPicPr>
            <a:picLocks noChangeAspect="1"/>
          </p:cNvPicPr>
          <p:nvPr/>
        </p:nvPicPr>
        <p:blipFill>
          <a:blip r:embed="rId3"/>
          <a:stretch>
            <a:fillRect/>
          </a:stretch>
        </p:blipFill>
        <p:spPr>
          <a:xfrm>
            <a:off x="358815" y="686821"/>
            <a:ext cx="5371920" cy="4634732"/>
          </a:xfrm>
          <a:prstGeom prst="rect">
            <a:avLst/>
          </a:prstGeom>
        </p:spPr>
      </p:pic>
      <p:pic>
        <p:nvPicPr>
          <p:cNvPr id="7" name="Picture 6">
            <a:extLst>
              <a:ext uri="{FF2B5EF4-FFF2-40B4-BE49-F238E27FC236}">
                <a16:creationId xmlns:a16="http://schemas.microsoft.com/office/drawing/2014/main" id="{492B03B7-F936-42E0-A2A9-79A7D5559972}"/>
              </a:ext>
            </a:extLst>
          </p:cNvPr>
          <p:cNvPicPr>
            <a:picLocks noChangeAspect="1"/>
          </p:cNvPicPr>
          <p:nvPr/>
        </p:nvPicPr>
        <p:blipFill>
          <a:blip r:embed="rId4"/>
          <a:stretch>
            <a:fillRect/>
          </a:stretch>
        </p:blipFill>
        <p:spPr>
          <a:xfrm>
            <a:off x="6375376" y="790993"/>
            <a:ext cx="5279212" cy="4521206"/>
          </a:xfrm>
          <a:prstGeom prst="rect">
            <a:avLst/>
          </a:prstGeom>
        </p:spPr>
      </p:pic>
      <p:sp>
        <p:nvSpPr>
          <p:cNvPr id="10" name="Rectangle 2">
            <a:extLst>
              <a:ext uri="{FF2B5EF4-FFF2-40B4-BE49-F238E27FC236}">
                <a16:creationId xmlns:a16="http://schemas.microsoft.com/office/drawing/2014/main" id="{BB162108-E836-4FE9-9851-304598876B56}"/>
              </a:ext>
            </a:extLst>
          </p:cNvPr>
          <p:cNvSpPr>
            <a:spLocks noChangeArrowheads="1"/>
          </p:cNvSpPr>
          <p:nvPr/>
        </p:nvSpPr>
        <p:spPr bwMode="auto">
          <a:xfrm>
            <a:off x="3044775" y="5492525"/>
            <a:ext cx="6245205"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rPr>
              <a:t>1 Decade to Last Decade p-value: 0.08699582881507466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urier New" panose="02070309020205020404" pitchFamily="49" charset="0"/>
              </a:rPr>
              <a:t>2</a:t>
            </a:r>
            <a:r>
              <a:rPr kumimoji="0" lang="en-US" altLang="en-US" sz="1400" b="0" i="0" u="none" strike="noStrike" cap="none" normalizeH="0" baseline="0" dirty="0">
                <a:ln>
                  <a:noFill/>
                </a:ln>
                <a:solidFill>
                  <a:srgbClr val="000000"/>
                </a:solidFill>
                <a:effectLst/>
                <a:latin typeface="Courier New" panose="02070309020205020404" pitchFamily="49" charset="0"/>
              </a:rPr>
              <a:t> Decade to Last Decade p-value: 0.19416225315164418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urier New" panose="02070309020205020404" pitchFamily="49" charset="0"/>
              </a:rPr>
              <a:t>3</a:t>
            </a:r>
            <a:r>
              <a:rPr kumimoji="0" lang="en-US" altLang="en-US" sz="1400" b="0" i="0" u="none" strike="noStrike" cap="none" normalizeH="0" baseline="0" dirty="0">
                <a:ln>
                  <a:noFill/>
                </a:ln>
                <a:solidFill>
                  <a:srgbClr val="000000"/>
                </a:solidFill>
                <a:effectLst/>
                <a:latin typeface="Courier New" panose="02070309020205020404" pitchFamily="49" charset="0"/>
              </a:rPr>
              <a:t> Decade to Last Decade p-value: 0.7313857541194515</a:t>
            </a:r>
            <a:r>
              <a:rPr kumimoji="0" lang="en-US" altLang="en-US" sz="1400" b="0" i="0" u="none" strike="noStrike" cap="none" normalizeH="0" baseline="0" dirty="0">
                <a:ln>
                  <a:noFill/>
                </a:ln>
                <a:solidFill>
                  <a:schemeClr val="tx1"/>
                </a:solidFill>
                <a:effectLst/>
              </a:rPr>
              <a:t>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018DC4F7-8E62-4BD6-9401-345B4D5C5016}"/>
              </a:ext>
            </a:extLst>
          </p:cNvPr>
          <p:cNvSpPr txBox="1"/>
          <p:nvPr/>
        </p:nvSpPr>
        <p:spPr>
          <a:xfrm>
            <a:off x="223284" y="180752"/>
            <a:ext cx="2781531" cy="461665"/>
          </a:xfrm>
          <a:prstGeom prst="rect">
            <a:avLst/>
          </a:prstGeom>
          <a:noFill/>
        </p:spPr>
        <p:txBody>
          <a:bodyPr wrap="none" rtlCol="0">
            <a:spAutoFit/>
          </a:bodyPr>
          <a:lstStyle/>
          <a:p>
            <a:r>
              <a:rPr lang="en-US" sz="2400" dirty="0">
                <a:solidFill>
                  <a:srgbClr val="0070C0"/>
                </a:solidFill>
                <a:latin typeface="+mj-lt"/>
              </a:rPr>
              <a:t>Precipitation Analysis</a:t>
            </a:r>
          </a:p>
        </p:txBody>
      </p:sp>
    </p:spTree>
    <p:extLst>
      <p:ext uri="{BB962C8B-B14F-4D97-AF65-F5344CB8AC3E}">
        <p14:creationId xmlns:p14="http://schemas.microsoft.com/office/powerpoint/2010/main" val="445030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904DB8F9-5275-4435-90C0-02F83F6AE154}"/>
              </a:ext>
            </a:extLst>
          </p:cNvPr>
          <p:cNvPicPr>
            <a:picLocks noChangeAspect="1"/>
          </p:cNvPicPr>
          <p:nvPr/>
        </p:nvPicPr>
        <p:blipFill>
          <a:blip r:embed="rId3"/>
          <a:stretch>
            <a:fillRect/>
          </a:stretch>
        </p:blipFill>
        <p:spPr>
          <a:xfrm>
            <a:off x="2341273" y="111011"/>
            <a:ext cx="6958994" cy="4384166"/>
          </a:xfrm>
          <a:prstGeom prst="rect">
            <a:avLst/>
          </a:prstGeom>
        </p:spPr>
      </p:pic>
      <p:sp>
        <p:nvSpPr>
          <p:cNvPr id="31" name="Rectangle 30">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2D8554C-8284-4F89-956D-290906B35F30}"/>
              </a:ext>
            </a:extLst>
          </p:cNvPr>
          <p:cNvSpPr>
            <a:spLocks noGrp="1"/>
          </p:cNvSpPr>
          <p:nvPr>
            <p:ph type="title"/>
          </p:nvPr>
        </p:nvSpPr>
        <p:spPr>
          <a:xfrm>
            <a:off x="633998" y="4905301"/>
            <a:ext cx="4988879" cy="1554485"/>
          </a:xfrm>
        </p:spPr>
        <p:txBody>
          <a:bodyPr anchor="ctr">
            <a:normAutofit/>
          </a:bodyPr>
          <a:lstStyle/>
          <a:p>
            <a:pPr algn="r"/>
            <a:r>
              <a:rPr lang="en-US" sz="4000">
                <a:solidFill>
                  <a:srgbClr val="FFFFFF"/>
                </a:solidFill>
              </a:rPr>
              <a:t>Lake Mead Historical Water Levels</a:t>
            </a:r>
          </a:p>
        </p:txBody>
      </p:sp>
      <p:cxnSp>
        <p:nvCxnSpPr>
          <p:cNvPr id="33" name="Straight Connector 32">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90BCDB"/>
            </a:solidFill>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4FFD0AE2-81B6-41F8-93AB-AC0821619CB0}"/>
              </a:ext>
            </a:extLst>
          </p:cNvPr>
          <p:cNvSpPr>
            <a:spLocks noGrp="1"/>
          </p:cNvSpPr>
          <p:nvPr>
            <p:ph idx="1"/>
          </p:nvPr>
        </p:nvSpPr>
        <p:spPr>
          <a:xfrm>
            <a:off x="6064301" y="4905300"/>
            <a:ext cx="5493699" cy="1554485"/>
          </a:xfrm>
        </p:spPr>
        <p:txBody>
          <a:bodyPr anchor="ctr">
            <a:normAutofit/>
          </a:bodyPr>
          <a:lstStyle/>
          <a:p>
            <a:pPr marL="182880" indent="-274320">
              <a:lnSpc>
                <a:spcPct val="100000"/>
              </a:lnSpc>
              <a:buNone/>
            </a:pPr>
            <a:r>
              <a:rPr lang="en-US" sz="1700" dirty="0">
                <a:solidFill>
                  <a:srgbClr val="FFFFFF"/>
                </a:solidFill>
              </a:rPr>
              <a:t>- red line depicts mean for entire timespan</a:t>
            </a:r>
          </a:p>
          <a:p>
            <a:pPr marL="182880" indent="-274320">
              <a:lnSpc>
                <a:spcPct val="100000"/>
              </a:lnSpc>
              <a:buNone/>
            </a:pPr>
            <a:r>
              <a:rPr lang="en-US" sz="1700" dirty="0">
                <a:solidFill>
                  <a:srgbClr val="FFFFFF"/>
                </a:solidFill>
              </a:rPr>
              <a:t>- green line depicts mean until 2000</a:t>
            </a:r>
          </a:p>
          <a:p>
            <a:pPr marL="182880" indent="-274320">
              <a:lnSpc>
                <a:spcPct val="100000"/>
              </a:lnSpc>
              <a:buNone/>
            </a:pPr>
            <a:r>
              <a:rPr lang="en-US" sz="1700" dirty="0">
                <a:solidFill>
                  <a:srgbClr val="FFFFFF"/>
                </a:solidFill>
              </a:rPr>
              <a:t>- black line depicts mean for past twenty years (mega drought)</a:t>
            </a:r>
          </a:p>
        </p:txBody>
      </p:sp>
    </p:spTree>
    <p:extLst>
      <p:ext uri="{BB962C8B-B14F-4D97-AF65-F5344CB8AC3E}">
        <p14:creationId xmlns:p14="http://schemas.microsoft.com/office/powerpoint/2010/main" val="3440322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8" name="Content Placeholder 24">
            <a:extLst>
              <a:ext uri="{FF2B5EF4-FFF2-40B4-BE49-F238E27FC236}">
                <a16:creationId xmlns:a16="http://schemas.microsoft.com/office/drawing/2014/main" id="{1F0BC624-D756-4943-A27B-244FF580E0EF}"/>
              </a:ext>
            </a:extLst>
          </p:cNvPr>
          <p:cNvPicPr>
            <a:picLocks noGrp="1" noChangeAspect="1"/>
          </p:cNvPicPr>
          <p:nvPr>
            <p:ph idx="1"/>
          </p:nvPr>
        </p:nvPicPr>
        <p:blipFill>
          <a:blip r:embed="rId3"/>
          <a:stretch>
            <a:fillRect/>
          </a:stretch>
        </p:blipFill>
        <p:spPr>
          <a:xfrm>
            <a:off x="435870" y="640080"/>
            <a:ext cx="6138898" cy="6108204"/>
          </a:xfrm>
          <a:prstGeom prst="rect">
            <a:avLst/>
          </a:prstGeom>
        </p:spPr>
      </p:pic>
      <p:sp>
        <p:nvSpPr>
          <p:cNvPr id="19" name="Rectangle 18">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56906" y="0"/>
            <a:ext cx="4641314" cy="6858000"/>
          </a:xfrm>
          <a:prstGeom prst="rect">
            <a:avLst/>
          </a:prstGeom>
          <a:solidFill>
            <a:srgbClr val="45678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a:extLst>
              <a:ext uri="{FF2B5EF4-FFF2-40B4-BE49-F238E27FC236}">
                <a16:creationId xmlns:a16="http://schemas.microsoft.com/office/drawing/2014/main" id="{B0BB0D5D-0976-4345-A14A-312530461741}"/>
              </a:ext>
            </a:extLst>
          </p:cNvPr>
          <p:cNvSpPr>
            <a:spLocks noGrp="1"/>
          </p:cNvSpPr>
          <p:nvPr>
            <p:ph type="title"/>
          </p:nvPr>
        </p:nvSpPr>
        <p:spPr>
          <a:xfrm>
            <a:off x="8096885" y="640080"/>
            <a:ext cx="3659246" cy="2886144"/>
          </a:xfrm>
        </p:spPr>
        <p:txBody>
          <a:bodyPr vert="horz" lIns="91440" tIns="45720" rIns="91440" bIns="45720" rtlCol="0" anchor="b">
            <a:normAutofit/>
          </a:bodyPr>
          <a:lstStyle/>
          <a:p>
            <a:r>
              <a:rPr lang="en-US" sz="4400" dirty="0"/>
              <a:t>Climate</a:t>
            </a:r>
          </a:p>
        </p:txBody>
      </p:sp>
      <p:cxnSp>
        <p:nvCxnSpPr>
          <p:cNvPr id="21" name="Straight Connector 20">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85922" y="3687093"/>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51C8900-C377-405D-824B-C04B4F626C7A}"/>
              </a:ext>
            </a:extLst>
          </p:cNvPr>
          <p:cNvSpPr txBox="1"/>
          <p:nvPr/>
        </p:nvSpPr>
        <p:spPr>
          <a:xfrm>
            <a:off x="8185922" y="4213185"/>
            <a:ext cx="3383280"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rPr>
              <a:t>Hot and getting hotter</a:t>
            </a:r>
            <a:br>
              <a:rPr lang="en-US" b="1" dirty="0">
                <a:solidFill>
                  <a:schemeClr val="bg1"/>
                </a:solidFill>
              </a:rPr>
            </a:br>
            <a:r>
              <a:rPr lang="en-US" b="1" dirty="0">
                <a:solidFill>
                  <a:schemeClr val="bg1"/>
                </a:solidFill>
              </a:rPr>
              <a:t> </a:t>
            </a:r>
          </a:p>
          <a:p>
            <a:pPr marL="285750" indent="-285750">
              <a:buFont typeface="Arial" panose="020B0604020202020204" pitchFamily="34" charset="0"/>
              <a:buChar char="•"/>
            </a:pPr>
            <a:r>
              <a:rPr lang="en-US" b="1" dirty="0">
                <a:solidFill>
                  <a:schemeClr val="bg1"/>
                </a:solidFill>
              </a:rPr>
              <a:t>Rain is scarce</a:t>
            </a:r>
          </a:p>
        </p:txBody>
      </p:sp>
    </p:spTree>
    <p:extLst>
      <p:ext uri="{BB962C8B-B14F-4D97-AF65-F5344CB8AC3E}">
        <p14:creationId xmlns:p14="http://schemas.microsoft.com/office/powerpoint/2010/main" val="3043539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Arizona Water Summary</a:t>
            </a:r>
          </a:p>
        </p:txBody>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3727075845"/>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5522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A108-1ACF-4CB7-BDBE-133813BAAB99}"/>
              </a:ext>
            </a:extLst>
          </p:cNvPr>
          <p:cNvSpPr>
            <a:spLocks noGrp="1"/>
          </p:cNvSpPr>
          <p:nvPr>
            <p:ph type="title"/>
          </p:nvPr>
        </p:nvSpPr>
        <p:spPr/>
        <p:txBody>
          <a:bodyPr/>
          <a:lstStyle/>
          <a:p>
            <a:r>
              <a:rPr lang="en-US" dirty="0"/>
              <a:t>Sources &amp; Uses of Water</a:t>
            </a:r>
          </a:p>
        </p:txBody>
      </p:sp>
      <p:pic>
        <p:nvPicPr>
          <p:cNvPr id="6" name="Content Placeholder 5">
            <a:extLst>
              <a:ext uri="{FF2B5EF4-FFF2-40B4-BE49-F238E27FC236}">
                <a16:creationId xmlns:a16="http://schemas.microsoft.com/office/drawing/2014/main" id="{DED8F9D5-2487-45EE-9B5F-88AC36805AFE}"/>
              </a:ext>
            </a:extLst>
          </p:cNvPr>
          <p:cNvPicPr>
            <a:picLocks noGrp="1" noChangeAspect="1"/>
          </p:cNvPicPr>
          <p:nvPr>
            <p:ph sz="half" idx="1"/>
          </p:nvPr>
        </p:nvPicPr>
        <p:blipFill>
          <a:blip r:embed="rId3"/>
          <a:stretch>
            <a:fillRect/>
          </a:stretch>
        </p:blipFill>
        <p:spPr>
          <a:xfrm>
            <a:off x="1096963" y="2116280"/>
            <a:ext cx="4640262" cy="3438338"/>
          </a:xfrm>
        </p:spPr>
      </p:pic>
      <p:pic>
        <p:nvPicPr>
          <p:cNvPr id="8" name="Content Placeholder 7">
            <a:extLst>
              <a:ext uri="{FF2B5EF4-FFF2-40B4-BE49-F238E27FC236}">
                <a16:creationId xmlns:a16="http://schemas.microsoft.com/office/drawing/2014/main" id="{901A40F0-0704-4DAA-8A7B-02410339F212}"/>
              </a:ext>
            </a:extLst>
          </p:cNvPr>
          <p:cNvPicPr>
            <a:picLocks noGrp="1" noChangeAspect="1"/>
          </p:cNvPicPr>
          <p:nvPr>
            <p:ph sz="half" idx="2"/>
          </p:nvPr>
        </p:nvPicPr>
        <p:blipFill>
          <a:blip r:embed="rId4"/>
          <a:stretch>
            <a:fillRect/>
          </a:stretch>
        </p:blipFill>
        <p:spPr>
          <a:xfrm>
            <a:off x="6516688" y="2134004"/>
            <a:ext cx="4638675" cy="3402889"/>
          </a:xfrm>
        </p:spPr>
      </p:pic>
      <p:sp>
        <p:nvSpPr>
          <p:cNvPr id="9" name="TextBox 8">
            <a:extLst>
              <a:ext uri="{FF2B5EF4-FFF2-40B4-BE49-F238E27FC236}">
                <a16:creationId xmlns:a16="http://schemas.microsoft.com/office/drawing/2014/main" id="{F174C86C-3BA0-473B-A1DF-98EC5B80CA1C}"/>
              </a:ext>
            </a:extLst>
          </p:cNvPr>
          <p:cNvSpPr txBox="1"/>
          <p:nvPr/>
        </p:nvSpPr>
        <p:spPr>
          <a:xfrm>
            <a:off x="691116" y="5720429"/>
            <a:ext cx="11132288" cy="461665"/>
          </a:xfrm>
          <a:prstGeom prst="rect">
            <a:avLst/>
          </a:prstGeom>
          <a:noFill/>
        </p:spPr>
        <p:txBody>
          <a:bodyPr wrap="square" rtlCol="0">
            <a:spAutoFit/>
          </a:bodyPr>
          <a:lstStyle/>
          <a:p>
            <a:r>
              <a:rPr lang="en-US" sz="2400" b="1" dirty="0">
                <a:solidFill>
                  <a:srgbClr val="0070C0"/>
                </a:solidFill>
                <a:latin typeface="+mj-lt"/>
              </a:rPr>
              <a:t>Arizona uses over 7 million acre-feet of water in a year. 1 acre-foot = 325,851 gallons</a:t>
            </a:r>
          </a:p>
        </p:txBody>
      </p:sp>
    </p:spTree>
    <p:extLst>
      <p:ext uri="{BB962C8B-B14F-4D97-AF65-F5344CB8AC3E}">
        <p14:creationId xmlns:p14="http://schemas.microsoft.com/office/powerpoint/2010/main" val="381513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B5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5F94372-2C57-48F8-8400-6A3CCCD825A7}"/>
              </a:ext>
            </a:extLst>
          </p:cNvPr>
          <p:cNvPicPr>
            <a:picLocks noChangeAspect="1"/>
          </p:cNvPicPr>
          <p:nvPr/>
        </p:nvPicPr>
        <p:blipFill>
          <a:blip r:embed="rId3"/>
          <a:stretch>
            <a:fillRect/>
          </a:stretch>
        </p:blipFill>
        <p:spPr>
          <a:xfrm>
            <a:off x="1327771" y="636439"/>
            <a:ext cx="9193615" cy="5585121"/>
          </a:xfrm>
          <a:prstGeom prst="rect">
            <a:avLst/>
          </a:prstGeom>
        </p:spPr>
      </p:pic>
    </p:spTree>
    <p:extLst>
      <p:ext uri="{BB962C8B-B14F-4D97-AF65-F5344CB8AC3E}">
        <p14:creationId xmlns:p14="http://schemas.microsoft.com/office/powerpoint/2010/main" val="1903973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2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034BC1E-C6B6-4120-9967-96578F678A40}"/>
              </a:ext>
            </a:extLst>
          </p:cNvPr>
          <p:cNvSpPr>
            <a:spLocks noGrp="1"/>
          </p:cNvSpPr>
          <p:nvPr>
            <p:ph type="title"/>
          </p:nvPr>
        </p:nvSpPr>
        <p:spPr>
          <a:xfrm>
            <a:off x="492370" y="516836"/>
            <a:ext cx="3084844" cy="1961086"/>
          </a:xfrm>
        </p:spPr>
        <p:txBody>
          <a:bodyPr vert="horz" lIns="91440" tIns="45720" rIns="91440" bIns="45720" rtlCol="0" anchor="b">
            <a:normAutofit/>
          </a:bodyPr>
          <a:lstStyle/>
          <a:p>
            <a:r>
              <a:rPr lang="en-US" sz="4000">
                <a:solidFill>
                  <a:srgbClr val="FFFFFF"/>
                </a:solidFill>
              </a:rPr>
              <a:t>Arizona Population</a:t>
            </a:r>
          </a:p>
        </p:txBody>
      </p:sp>
      <p:cxnSp>
        <p:nvCxnSpPr>
          <p:cNvPr id="33" name="Straight Connector 32">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4523138-2B97-4673-95CB-4B34E9CA4499}"/>
              </a:ext>
            </a:extLst>
          </p:cNvPr>
          <p:cNvSpPr>
            <a:spLocks noGrp="1"/>
          </p:cNvSpPr>
          <p:nvPr>
            <p:ph sz="half" idx="1"/>
          </p:nvPr>
        </p:nvSpPr>
        <p:spPr>
          <a:xfrm>
            <a:off x="571752" y="2799654"/>
            <a:ext cx="3005462" cy="3189665"/>
          </a:xfrm>
        </p:spPr>
        <p:txBody>
          <a:bodyPr vert="horz" lIns="0" tIns="45720" rIns="0" bIns="45720" rtlCol="0">
            <a:normAutofit/>
          </a:bodyPr>
          <a:lstStyle/>
          <a:p>
            <a:pPr marL="274320" indent="-274320">
              <a:lnSpc>
                <a:spcPct val="100000"/>
              </a:lnSpc>
              <a:buFont typeface="Arial" panose="020B0604020202020204" pitchFamily="34" charset="0"/>
              <a:buChar char="•"/>
            </a:pPr>
            <a:r>
              <a:rPr lang="en-US" sz="1800" dirty="0">
                <a:solidFill>
                  <a:srgbClr val="FFFFFF"/>
                </a:solidFill>
              </a:rPr>
              <a:t>Seven million in AZ</a:t>
            </a:r>
          </a:p>
          <a:p>
            <a:pPr marL="274320" indent="-274320">
              <a:lnSpc>
                <a:spcPct val="100000"/>
              </a:lnSpc>
              <a:buFont typeface="Arial" panose="020B0604020202020204" pitchFamily="34" charset="0"/>
              <a:buChar char="•"/>
            </a:pPr>
            <a:r>
              <a:rPr lang="en-US" sz="1800" dirty="0">
                <a:solidFill>
                  <a:srgbClr val="FFFFFF"/>
                </a:solidFill>
              </a:rPr>
              <a:t>Five million in Greater Phoenix</a:t>
            </a:r>
          </a:p>
          <a:p>
            <a:pPr marL="274320" indent="-274320">
              <a:lnSpc>
                <a:spcPct val="100000"/>
              </a:lnSpc>
              <a:buFont typeface="Arial" panose="020B0604020202020204" pitchFamily="34" charset="0"/>
              <a:buChar char="•"/>
            </a:pPr>
            <a:r>
              <a:rPr lang="en-US" sz="1800" dirty="0">
                <a:solidFill>
                  <a:srgbClr val="FFFFFF"/>
                </a:solidFill>
              </a:rPr>
              <a:t>Growing between 1.5 – 1.8% each year</a:t>
            </a:r>
          </a:p>
        </p:txBody>
      </p:sp>
      <p:pic>
        <p:nvPicPr>
          <p:cNvPr id="7" name="Content Placeholder 6">
            <a:extLst>
              <a:ext uri="{FF2B5EF4-FFF2-40B4-BE49-F238E27FC236}">
                <a16:creationId xmlns:a16="http://schemas.microsoft.com/office/drawing/2014/main" id="{B8BEC1DD-528F-4410-8432-2EA3A8543A19}"/>
              </a:ext>
            </a:extLst>
          </p:cNvPr>
          <p:cNvPicPr>
            <a:picLocks noGrp="1" noChangeAspect="1"/>
          </p:cNvPicPr>
          <p:nvPr>
            <p:ph sz="half" idx="2"/>
          </p:nvPr>
        </p:nvPicPr>
        <p:blipFill>
          <a:blip r:embed="rId3"/>
          <a:stretch>
            <a:fillRect/>
          </a:stretch>
        </p:blipFill>
        <p:spPr>
          <a:xfrm>
            <a:off x="5280627" y="640080"/>
            <a:ext cx="5720862" cy="5577840"/>
          </a:xfrm>
          <a:prstGeom prst="rect">
            <a:avLst/>
          </a:prstGeom>
        </p:spPr>
      </p:pic>
      <p:sp>
        <p:nvSpPr>
          <p:cNvPr id="8" name="TextBox 7">
            <a:extLst>
              <a:ext uri="{FF2B5EF4-FFF2-40B4-BE49-F238E27FC236}">
                <a16:creationId xmlns:a16="http://schemas.microsoft.com/office/drawing/2014/main" id="{16B8B1A9-6EE3-4106-B107-D1A6EEB78977}"/>
              </a:ext>
            </a:extLst>
          </p:cNvPr>
          <p:cNvSpPr txBox="1"/>
          <p:nvPr/>
        </p:nvSpPr>
        <p:spPr>
          <a:xfrm>
            <a:off x="2127996" y="6498595"/>
            <a:ext cx="1931939" cy="261610"/>
          </a:xfrm>
          <a:prstGeom prst="rect">
            <a:avLst/>
          </a:prstGeom>
          <a:noFill/>
        </p:spPr>
        <p:txBody>
          <a:bodyPr wrap="none" rtlCol="0">
            <a:spAutoFit/>
          </a:bodyPr>
          <a:lstStyle/>
          <a:p>
            <a:r>
              <a:rPr lang="en-US" sz="1100" dirty="0">
                <a:solidFill>
                  <a:schemeClr val="bg1"/>
                </a:solidFill>
              </a:rPr>
              <a:t>Data source: macrostrends.net</a:t>
            </a:r>
          </a:p>
        </p:txBody>
      </p:sp>
    </p:spTree>
    <p:extLst>
      <p:ext uri="{BB962C8B-B14F-4D97-AF65-F5344CB8AC3E}">
        <p14:creationId xmlns:p14="http://schemas.microsoft.com/office/powerpoint/2010/main" val="722949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3CB24-235D-484B-ABA2-5CC504FE9A4C}"/>
              </a:ext>
            </a:extLst>
          </p:cNvPr>
          <p:cNvSpPr>
            <a:spLocks noGrp="1"/>
          </p:cNvSpPr>
          <p:nvPr>
            <p:ph type="title"/>
          </p:nvPr>
        </p:nvSpPr>
        <p:spPr/>
        <p:txBody>
          <a:bodyPr/>
          <a:lstStyle/>
          <a:p>
            <a:r>
              <a:rPr lang="en-US" dirty="0"/>
              <a:t>Colorado River – Lake Mead</a:t>
            </a:r>
          </a:p>
        </p:txBody>
      </p:sp>
      <p:pic>
        <p:nvPicPr>
          <p:cNvPr id="6" name="Content Placeholder 5">
            <a:extLst>
              <a:ext uri="{FF2B5EF4-FFF2-40B4-BE49-F238E27FC236}">
                <a16:creationId xmlns:a16="http://schemas.microsoft.com/office/drawing/2014/main" id="{08165536-D4D4-4FFA-B5EC-294A453E35E2}"/>
              </a:ext>
            </a:extLst>
          </p:cNvPr>
          <p:cNvPicPr>
            <a:picLocks noGrp="1" noChangeAspect="1"/>
          </p:cNvPicPr>
          <p:nvPr>
            <p:ph sz="half" idx="1"/>
          </p:nvPr>
        </p:nvPicPr>
        <p:blipFill>
          <a:blip r:embed="rId3"/>
          <a:stretch>
            <a:fillRect/>
          </a:stretch>
        </p:blipFill>
        <p:spPr>
          <a:xfrm>
            <a:off x="1243593" y="2192639"/>
            <a:ext cx="4578493" cy="2755631"/>
          </a:xfrm>
          <a:prstGeom prst="rect">
            <a:avLst/>
          </a:prstGeom>
        </p:spPr>
      </p:pic>
      <p:pic>
        <p:nvPicPr>
          <p:cNvPr id="5" name="Content Placeholder 4">
            <a:extLst>
              <a:ext uri="{FF2B5EF4-FFF2-40B4-BE49-F238E27FC236}">
                <a16:creationId xmlns:a16="http://schemas.microsoft.com/office/drawing/2014/main" id="{2C7D2C27-4EA5-49AE-94F7-573009884110}"/>
              </a:ext>
            </a:extLst>
          </p:cNvPr>
          <p:cNvPicPr>
            <a:picLocks noGrp="1" noChangeAspect="1"/>
          </p:cNvPicPr>
          <p:nvPr>
            <p:ph sz="half" idx="2"/>
          </p:nvPr>
        </p:nvPicPr>
        <p:blipFill>
          <a:blip r:embed="rId4"/>
          <a:stretch>
            <a:fillRect/>
          </a:stretch>
        </p:blipFill>
        <p:spPr>
          <a:xfrm>
            <a:off x="6516688" y="2169489"/>
            <a:ext cx="4638675" cy="3650910"/>
          </a:xfrm>
          <a:prstGeom prst="rect">
            <a:avLst/>
          </a:prstGeom>
        </p:spPr>
      </p:pic>
      <p:sp>
        <p:nvSpPr>
          <p:cNvPr id="7" name="TextBox 6">
            <a:extLst>
              <a:ext uri="{FF2B5EF4-FFF2-40B4-BE49-F238E27FC236}">
                <a16:creationId xmlns:a16="http://schemas.microsoft.com/office/drawing/2014/main" id="{AA2BD013-89DB-4CE0-A08A-D662C861D6D5}"/>
              </a:ext>
            </a:extLst>
          </p:cNvPr>
          <p:cNvSpPr txBox="1"/>
          <p:nvPr/>
        </p:nvSpPr>
        <p:spPr>
          <a:xfrm>
            <a:off x="1243593" y="5120641"/>
            <a:ext cx="4863682" cy="923330"/>
          </a:xfrm>
          <a:prstGeom prst="rect">
            <a:avLst/>
          </a:prstGeom>
          <a:noFill/>
        </p:spPr>
        <p:txBody>
          <a:bodyPr wrap="square" rtlCol="0">
            <a:spAutoFit/>
          </a:bodyPr>
          <a:lstStyle/>
          <a:p>
            <a:r>
              <a:rPr lang="en-US" b="0" i="0" dirty="0">
                <a:solidFill>
                  <a:srgbClr val="24292E"/>
                </a:solidFill>
                <a:effectLst/>
                <a:latin typeface="-apple-system"/>
              </a:rPr>
              <a:t>End-of-water-year (Sept. 30) storage in Lake Mead and Lake Powell, in thousands of acre feet, Source: USBR</a:t>
            </a:r>
            <a:endParaRPr lang="en-US" dirty="0"/>
          </a:p>
        </p:txBody>
      </p:sp>
    </p:spTree>
    <p:extLst>
      <p:ext uri="{BB962C8B-B14F-4D97-AF65-F5344CB8AC3E}">
        <p14:creationId xmlns:p14="http://schemas.microsoft.com/office/powerpoint/2010/main" val="2670706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3827A-46F5-4CF1-AC08-BF1207BA8C7E}"/>
              </a:ext>
            </a:extLst>
          </p:cNvPr>
          <p:cNvSpPr>
            <a:spLocks noGrp="1"/>
          </p:cNvSpPr>
          <p:nvPr>
            <p:ph type="title"/>
          </p:nvPr>
        </p:nvSpPr>
        <p:spPr/>
        <p:txBody>
          <a:bodyPr/>
          <a:lstStyle/>
          <a:p>
            <a:r>
              <a:rPr lang="en-US" dirty="0"/>
              <a:t>Arizona Impact of Curtailment</a:t>
            </a:r>
          </a:p>
        </p:txBody>
      </p:sp>
      <p:sp>
        <p:nvSpPr>
          <p:cNvPr id="3" name="Content Placeholder 2">
            <a:extLst>
              <a:ext uri="{FF2B5EF4-FFF2-40B4-BE49-F238E27FC236}">
                <a16:creationId xmlns:a16="http://schemas.microsoft.com/office/drawing/2014/main" id="{A92F7CE5-70C5-4847-894D-4297692AC43A}"/>
              </a:ext>
            </a:extLst>
          </p:cNvPr>
          <p:cNvSpPr>
            <a:spLocks noGrp="1"/>
          </p:cNvSpPr>
          <p:nvPr>
            <p:ph sz="half" idx="1"/>
          </p:nvPr>
        </p:nvSpPr>
        <p:spPr/>
        <p:txBody>
          <a:bodyPr/>
          <a:lstStyle/>
          <a:p>
            <a:endParaRPr lang="en-US" dirty="0"/>
          </a:p>
          <a:p>
            <a:endParaRPr lang="en-US" dirty="0"/>
          </a:p>
          <a:p>
            <a:r>
              <a:rPr lang="en-US" dirty="0"/>
              <a:t>-Reduction of 933,333 acre-feet of water</a:t>
            </a:r>
          </a:p>
          <a:p>
            <a:r>
              <a:rPr lang="en-US" dirty="0"/>
              <a:t>-Deficit will come from aquifer</a:t>
            </a:r>
          </a:p>
          <a:p>
            <a:r>
              <a:rPr lang="en-US" dirty="0"/>
              <a:t>-How much water do we actually have?</a:t>
            </a:r>
          </a:p>
          <a:p>
            <a:endParaRPr lang="en-US" dirty="0"/>
          </a:p>
        </p:txBody>
      </p:sp>
      <p:pic>
        <p:nvPicPr>
          <p:cNvPr id="6" name="Content Placeholder 5">
            <a:extLst>
              <a:ext uri="{FF2B5EF4-FFF2-40B4-BE49-F238E27FC236}">
                <a16:creationId xmlns:a16="http://schemas.microsoft.com/office/drawing/2014/main" id="{82636C28-3ED1-44FE-BE6C-AA2E9CB5AA23}"/>
              </a:ext>
            </a:extLst>
          </p:cNvPr>
          <p:cNvPicPr>
            <a:picLocks noGrp="1" noChangeAspect="1"/>
          </p:cNvPicPr>
          <p:nvPr>
            <p:ph sz="half" idx="2"/>
          </p:nvPr>
        </p:nvPicPr>
        <p:blipFill rotWithShape="1">
          <a:blip r:embed="rId3"/>
          <a:srcRect r="739"/>
          <a:stretch/>
        </p:blipFill>
        <p:spPr>
          <a:xfrm>
            <a:off x="6096000" y="2277862"/>
            <a:ext cx="5022055" cy="3170533"/>
          </a:xfrm>
        </p:spPr>
      </p:pic>
    </p:spTree>
    <p:extLst>
      <p:ext uri="{BB962C8B-B14F-4D97-AF65-F5344CB8AC3E}">
        <p14:creationId xmlns:p14="http://schemas.microsoft.com/office/powerpoint/2010/main" val="3314460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41D2AA4-706D-455D-ADDC-5B9654CF479E}"/>
              </a:ext>
            </a:extLst>
          </p:cNvPr>
          <p:cNvSpPr>
            <a:spLocks noGrp="1"/>
          </p:cNvSpPr>
          <p:nvPr>
            <p:ph type="title"/>
          </p:nvPr>
        </p:nvSpPr>
        <p:spPr>
          <a:xfrm>
            <a:off x="492370" y="516836"/>
            <a:ext cx="3084844" cy="1961086"/>
          </a:xfrm>
        </p:spPr>
        <p:txBody>
          <a:bodyPr vert="horz" lIns="91440" tIns="45720" rIns="91440" bIns="45720" rtlCol="0" anchor="b">
            <a:normAutofit/>
          </a:bodyPr>
          <a:lstStyle/>
          <a:p>
            <a:r>
              <a:rPr lang="en-US" sz="4000">
                <a:solidFill>
                  <a:srgbClr val="FFFFFF"/>
                </a:solidFill>
              </a:rPr>
              <a:t>Aquifer Assessment</a:t>
            </a:r>
          </a:p>
        </p:txBody>
      </p:sp>
      <p:cxnSp>
        <p:nvCxnSpPr>
          <p:cNvPr id="18" name="Straight Connector 17">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A7E30D21-EF41-46DD-B065-69CA91BBD3F5}"/>
              </a:ext>
            </a:extLst>
          </p:cNvPr>
          <p:cNvSpPr>
            <a:spLocks noGrp="1"/>
          </p:cNvSpPr>
          <p:nvPr>
            <p:ph sz="half" idx="2"/>
          </p:nvPr>
        </p:nvSpPr>
        <p:spPr>
          <a:xfrm>
            <a:off x="571752" y="2799654"/>
            <a:ext cx="3005462" cy="3189665"/>
          </a:xfrm>
        </p:spPr>
        <p:txBody>
          <a:bodyPr vert="horz" lIns="0" tIns="45720" rIns="0" bIns="45720" rtlCol="0">
            <a:normAutofit/>
          </a:bodyPr>
          <a:lstStyle/>
          <a:p>
            <a:pPr>
              <a:lnSpc>
                <a:spcPct val="100000"/>
              </a:lnSpc>
            </a:pPr>
            <a:r>
              <a:rPr lang="en-US" sz="1800" dirty="0">
                <a:solidFill>
                  <a:srgbClr val="FFFFFF"/>
                </a:solidFill>
              </a:rPr>
              <a:t>- 58% of wells declined but the 20-year assessment showed an increase that was statistically significant…why?</a:t>
            </a:r>
          </a:p>
          <a:p>
            <a:pPr>
              <a:lnSpc>
                <a:spcPct val="100000"/>
              </a:lnSpc>
            </a:pPr>
            <a:r>
              <a:rPr lang="en-US" sz="1800" dirty="0">
                <a:solidFill>
                  <a:srgbClr val="FFFFFF"/>
                </a:solidFill>
              </a:rPr>
              <a:t>- Both 10 </a:t>
            </a:r>
            <a:r>
              <a:rPr lang="en-US" sz="1800" dirty="0" err="1">
                <a:solidFill>
                  <a:srgbClr val="FFFFFF"/>
                </a:solidFill>
              </a:rPr>
              <a:t>yr</a:t>
            </a:r>
            <a:r>
              <a:rPr lang="en-US" sz="1800" dirty="0">
                <a:solidFill>
                  <a:srgbClr val="FFFFFF"/>
                </a:solidFill>
              </a:rPr>
              <a:t> and 1 </a:t>
            </a:r>
            <a:r>
              <a:rPr lang="en-US" sz="1800" dirty="0" err="1">
                <a:solidFill>
                  <a:srgbClr val="FFFFFF"/>
                </a:solidFill>
              </a:rPr>
              <a:t>yr</a:t>
            </a:r>
            <a:r>
              <a:rPr lang="en-US" sz="1800" dirty="0">
                <a:solidFill>
                  <a:srgbClr val="FFFFFF"/>
                </a:solidFill>
              </a:rPr>
              <a:t> comparisons showed a statistically significant decline in water levels</a:t>
            </a:r>
          </a:p>
        </p:txBody>
      </p:sp>
      <p:graphicFrame>
        <p:nvGraphicFramePr>
          <p:cNvPr id="5" name="Content Placeholder 4">
            <a:extLst>
              <a:ext uri="{FF2B5EF4-FFF2-40B4-BE49-F238E27FC236}">
                <a16:creationId xmlns:a16="http://schemas.microsoft.com/office/drawing/2014/main" id="{3F8A6439-9360-45FD-BFB7-04E41A6848CC}"/>
              </a:ext>
            </a:extLst>
          </p:cNvPr>
          <p:cNvGraphicFramePr>
            <a:graphicFrameLocks noGrp="1"/>
          </p:cNvGraphicFramePr>
          <p:nvPr>
            <p:ph sz="half" idx="1"/>
            <p:extLst>
              <p:ext uri="{D42A27DB-BD31-4B8C-83A1-F6EECF244321}">
                <p14:modId xmlns:p14="http://schemas.microsoft.com/office/powerpoint/2010/main" val="3760615739"/>
              </p:ext>
            </p:extLst>
          </p:nvPr>
        </p:nvGraphicFramePr>
        <p:xfrm>
          <a:off x="4513250" y="414670"/>
          <a:ext cx="7106998" cy="3330897"/>
        </p:xfrm>
        <a:graphic>
          <a:graphicData uri="http://schemas.openxmlformats.org/drawingml/2006/table">
            <a:tbl>
              <a:tblPr firstRow="1" bandRow="1">
                <a:tableStyleId>{5C22544A-7EE6-4342-B048-85BDC9FD1C3A}</a:tableStyleId>
              </a:tblPr>
              <a:tblGrid>
                <a:gridCol w="1030147">
                  <a:extLst>
                    <a:ext uri="{9D8B030D-6E8A-4147-A177-3AD203B41FA5}">
                      <a16:colId xmlns:a16="http://schemas.microsoft.com/office/drawing/2014/main" val="1032936937"/>
                    </a:ext>
                  </a:extLst>
                </a:gridCol>
                <a:gridCol w="1150200">
                  <a:extLst>
                    <a:ext uri="{9D8B030D-6E8A-4147-A177-3AD203B41FA5}">
                      <a16:colId xmlns:a16="http://schemas.microsoft.com/office/drawing/2014/main" val="3701115543"/>
                    </a:ext>
                  </a:extLst>
                </a:gridCol>
                <a:gridCol w="1351664">
                  <a:extLst>
                    <a:ext uri="{9D8B030D-6E8A-4147-A177-3AD203B41FA5}">
                      <a16:colId xmlns:a16="http://schemas.microsoft.com/office/drawing/2014/main" val="3347027905"/>
                    </a:ext>
                  </a:extLst>
                </a:gridCol>
                <a:gridCol w="1018808">
                  <a:extLst>
                    <a:ext uri="{9D8B030D-6E8A-4147-A177-3AD203B41FA5}">
                      <a16:colId xmlns:a16="http://schemas.microsoft.com/office/drawing/2014/main" val="3096072303"/>
                    </a:ext>
                  </a:extLst>
                </a:gridCol>
                <a:gridCol w="987103">
                  <a:extLst>
                    <a:ext uri="{9D8B030D-6E8A-4147-A177-3AD203B41FA5}">
                      <a16:colId xmlns:a16="http://schemas.microsoft.com/office/drawing/2014/main" val="2645025836"/>
                    </a:ext>
                  </a:extLst>
                </a:gridCol>
                <a:gridCol w="832096">
                  <a:extLst>
                    <a:ext uri="{9D8B030D-6E8A-4147-A177-3AD203B41FA5}">
                      <a16:colId xmlns:a16="http://schemas.microsoft.com/office/drawing/2014/main" val="2586766678"/>
                    </a:ext>
                  </a:extLst>
                </a:gridCol>
                <a:gridCol w="736980">
                  <a:extLst>
                    <a:ext uri="{9D8B030D-6E8A-4147-A177-3AD203B41FA5}">
                      <a16:colId xmlns:a16="http://schemas.microsoft.com/office/drawing/2014/main" val="2463393945"/>
                    </a:ext>
                  </a:extLst>
                </a:gridCol>
              </a:tblGrid>
              <a:tr h="914400">
                <a:tc>
                  <a:txBody>
                    <a:bodyPr/>
                    <a:lstStyle/>
                    <a:p>
                      <a:pPr algn="l" fontAlgn="b"/>
                      <a:r>
                        <a:rPr lang="en-US" sz="2100" u="none" strike="noStrike" dirty="0">
                          <a:effectLst/>
                        </a:rPr>
                        <a:t> </a:t>
                      </a:r>
                      <a:endParaRPr lang="en-US" sz="2100" b="0" i="0" u="none" strike="noStrike" dirty="0">
                        <a:solidFill>
                          <a:srgbClr val="000000"/>
                        </a:solidFill>
                        <a:effectLst/>
                        <a:latin typeface="Arial" panose="020B0604020202020204" pitchFamily="34" charset="0"/>
                      </a:endParaRPr>
                    </a:p>
                  </a:txBody>
                  <a:tcPr marL="20218" marR="20218" marT="40437" marB="40437" anchor="b"/>
                </a:tc>
                <a:tc>
                  <a:txBody>
                    <a:bodyPr/>
                    <a:lstStyle/>
                    <a:p>
                      <a:pPr algn="ctr" fontAlgn="b"/>
                      <a:r>
                        <a:rPr lang="en-US" sz="2100" u="none" strike="noStrike">
                          <a:effectLst/>
                        </a:rPr>
                        <a:t>Water Level Chg</a:t>
                      </a:r>
                      <a:endParaRPr lang="en-US" sz="2100" b="0" i="0" u="none" strike="noStrike">
                        <a:solidFill>
                          <a:srgbClr val="FFFFFF"/>
                        </a:solidFill>
                        <a:effectLst/>
                        <a:latin typeface="Arial" panose="020B0604020202020204" pitchFamily="34" charset="0"/>
                      </a:endParaRPr>
                    </a:p>
                  </a:txBody>
                  <a:tcPr marL="20218" marR="20218" marT="40437" marB="40437" anchor="b"/>
                </a:tc>
                <a:tc>
                  <a:txBody>
                    <a:bodyPr/>
                    <a:lstStyle/>
                    <a:p>
                      <a:pPr algn="ctr" fontAlgn="b"/>
                      <a:r>
                        <a:rPr lang="en-US" sz="2100" u="none" strike="noStrike">
                          <a:effectLst/>
                        </a:rPr>
                        <a:t>Wells Decreasing</a:t>
                      </a:r>
                      <a:endParaRPr lang="en-US" sz="2100" b="0" i="0" u="none" strike="noStrike">
                        <a:solidFill>
                          <a:srgbClr val="FFFFFF"/>
                        </a:solidFill>
                        <a:effectLst/>
                        <a:latin typeface="Arial" panose="020B0604020202020204" pitchFamily="34" charset="0"/>
                      </a:endParaRPr>
                    </a:p>
                  </a:txBody>
                  <a:tcPr marL="20218" marR="20218" marT="40437" marB="40437" anchor="b"/>
                </a:tc>
                <a:tc>
                  <a:txBody>
                    <a:bodyPr/>
                    <a:lstStyle/>
                    <a:p>
                      <a:pPr algn="ctr" fontAlgn="b"/>
                      <a:r>
                        <a:rPr lang="en-US" sz="2100" u="none" strike="noStrike">
                          <a:effectLst/>
                        </a:rPr>
                        <a:t>Well Count</a:t>
                      </a:r>
                      <a:endParaRPr lang="en-US" sz="2100" b="0" i="0" u="none" strike="noStrike">
                        <a:solidFill>
                          <a:srgbClr val="FFFFFF"/>
                        </a:solidFill>
                        <a:effectLst/>
                        <a:latin typeface="Arial" panose="020B0604020202020204" pitchFamily="34" charset="0"/>
                      </a:endParaRPr>
                    </a:p>
                  </a:txBody>
                  <a:tcPr marL="20218" marR="20218" marT="40437" marB="40437" anchor="b"/>
                </a:tc>
                <a:tc gridSpan="3">
                  <a:txBody>
                    <a:bodyPr/>
                    <a:lstStyle/>
                    <a:p>
                      <a:pPr algn="ctr" fontAlgn="ctr"/>
                      <a:r>
                        <a:rPr lang="en-US" sz="2100" u="none" strike="noStrike">
                          <a:effectLst/>
                        </a:rPr>
                        <a:t>w/o Phoenix AMA</a:t>
                      </a:r>
                      <a:endParaRPr lang="en-US" sz="2100" b="0" i="0" u="none" strike="noStrike">
                        <a:solidFill>
                          <a:srgbClr val="FFFFFF"/>
                        </a:solidFill>
                        <a:effectLst/>
                        <a:latin typeface="Arial" panose="020B0604020202020204" pitchFamily="34" charset="0"/>
                      </a:endParaRPr>
                    </a:p>
                  </a:txBody>
                  <a:tcPr marL="20218" marR="20218" marT="40437" marB="40437"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23028138"/>
                  </a:ext>
                </a:extLst>
              </a:tr>
              <a:tr h="805499">
                <a:tc>
                  <a:txBody>
                    <a:bodyPr/>
                    <a:lstStyle/>
                    <a:p>
                      <a:pPr algn="r" fontAlgn="b"/>
                      <a:r>
                        <a:rPr lang="en-US" sz="2100" u="none" strike="noStrike">
                          <a:effectLst/>
                        </a:rPr>
                        <a:t>20-year</a:t>
                      </a:r>
                      <a:endParaRPr lang="en-US" sz="2100" b="1" i="0" u="none" strike="noStrike">
                        <a:solidFill>
                          <a:srgbClr val="000000"/>
                        </a:solidFill>
                        <a:effectLst/>
                        <a:latin typeface="Arial" panose="020B0604020202020204" pitchFamily="34" charset="0"/>
                      </a:endParaRPr>
                    </a:p>
                  </a:txBody>
                  <a:tcPr marL="20218" marR="20218" marT="40437" marB="40437" anchor="b"/>
                </a:tc>
                <a:tc>
                  <a:txBody>
                    <a:bodyPr/>
                    <a:lstStyle/>
                    <a:p>
                      <a:pPr algn="r" fontAlgn="b"/>
                      <a:r>
                        <a:rPr lang="en-US" sz="2100" u="none" strike="noStrike">
                          <a:effectLst/>
                        </a:rPr>
                        <a:t>3769</a:t>
                      </a:r>
                      <a:endParaRPr lang="en-US" sz="2100" b="0" i="0" u="none" strike="noStrike">
                        <a:solidFill>
                          <a:srgbClr val="000000"/>
                        </a:solidFill>
                        <a:effectLst/>
                        <a:latin typeface="Arial" panose="020B0604020202020204" pitchFamily="34" charset="0"/>
                      </a:endParaRPr>
                    </a:p>
                  </a:txBody>
                  <a:tcPr marL="20218" marR="20218" marT="40437" marB="40437" anchor="b"/>
                </a:tc>
                <a:tc>
                  <a:txBody>
                    <a:bodyPr/>
                    <a:lstStyle/>
                    <a:p>
                      <a:pPr algn="ctr" fontAlgn="b"/>
                      <a:r>
                        <a:rPr lang="en-US" sz="2100" u="none" strike="noStrike">
                          <a:effectLst/>
                        </a:rPr>
                        <a:t>58%</a:t>
                      </a:r>
                      <a:endParaRPr lang="en-US" sz="2100" b="0" i="0" u="none" strike="noStrike">
                        <a:solidFill>
                          <a:srgbClr val="000000"/>
                        </a:solidFill>
                        <a:effectLst/>
                        <a:latin typeface="Arial" panose="020B0604020202020204" pitchFamily="34" charset="0"/>
                      </a:endParaRPr>
                    </a:p>
                  </a:txBody>
                  <a:tcPr marL="20218" marR="20218" marT="40437" marB="40437" anchor="b"/>
                </a:tc>
                <a:tc>
                  <a:txBody>
                    <a:bodyPr/>
                    <a:lstStyle/>
                    <a:p>
                      <a:pPr algn="ctr" fontAlgn="b"/>
                      <a:r>
                        <a:rPr lang="en-US" sz="2100" u="none" strike="noStrike">
                          <a:effectLst/>
                        </a:rPr>
                        <a:t>1245</a:t>
                      </a:r>
                      <a:endParaRPr lang="en-US" sz="2100" b="0" i="0" u="none" strike="noStrike">
                        <a:solidFill>
                          <a:srgbClr val="000000"/>
                        </a:solidFill>
                        <a:effectLst/>
                        <a:latin typeface="Arial" panose="020B0604020202020204" pitchFamily="34" charset="0"/>
                      </a:endParaRPr>
                    </a:p>
                  </a:txBody>
                  <a:tcPr marL="20218" marR="20218" marT="40437" marB="40437" anchor="b"/>
                </a:tc>
                <a:tc>
                  <a:txBody>
                    <a:bodyPr/>
                    <a:lstStyle/>
                    <a:p>
                      <a:pPr algn="r" fontAlgn="b"/>
                      <a:r>
                        <a:rPr lang="en-US" sz="2100" u="none" strike="noStrike">
                          <a:effectLst/>
                        </a:rPr>
                        <a:t>-5459</a:t>
                      </a:r>
                      <a:endParaRPr lang="en-US" sz="2100" b="0" i="0" u="none" strike="noStrike">
                        <a:solidFill>
                          <a:srgbClr val="000000"/>
                        </a:solidFill>
                        <a:effectLst/>
                        <a:latin typeface="Arial" panose="020B0604020202020204" pitchFamily="34" charset="0"/>
                      </a:endParaRPr>
                    </a:p>
                  </a:txBody>
                  <a:tcPr marL="20218" marR="20218" marT="40437" marB="40437" anchor="b"/>
                </a:tc>
                <a:tc>
                  <a:txBody>
                    <a:bodyPr/>
                    <a:lstStyle/>
                    <a:p>
                      <a:pPr algn="r" fontAlgn="b"/>
                      <a:r>
                        <a:rPr lang="en-US" sz="2100" u="none" strike="noStrike">
                          <a:effectLst/>
                        </a:rPr>
                        <a:t>67%</a:t>
                      </a:r>
                      <a:endParaRPr lang="en-US" sz="2100" b="0" i="0" u="none" strike="noStrike">
                        <a:solidFill>
                          <a:srgbClr val="000000"/>
                        </a:solidFill>
                        <a:effectLst/>
                        <a:latin typeface="Arial" panose="020B0604020202020204" pitchFamily="34" charset="0"/>
                      </a:endParaRPr>
                    </a:p>
                  </a:txBody>
                  <a:tcPr marL="20218" marR="20218" marT="40437" marB="40437" anchor="b"/>
                </a:tc>
                <a:tc>
                  <a:txBody>
                    <a:bodyPr/>
                    <a:lstStyle/>
                    <a:p>
                      <a:pPr algn="r" fontAlgn="b"/>
                      <a:r>
                        <a:rPr lang="en-US" sz="2100" u="none" strike="noStrike">
                          <a:effectLst/>
                        </a:rPr>
                        <a:t>607</a:t>
                      </a:r>
                      <a:endParaRPr lang="en-US" sz="2100" b="0" i="0" u="none" strike="noStrike">
                        <a:solidFill>
                          <a:srgbClr val="000000"/>
                        </a:solidFill>
                        <a:effectLst/>
                        <a:latin typeface="Arial" panose="020B0604020202020204" pitchFamily="34" charset="0"/>
                      </a:endParaRPr>
                    </a:p>
                  </a:txBody>
                  <a:tcPr marL="20218" marR="20218" marT="40437" marB="40437" anchor="b"/>
                </a:tc>
                <a:extLst>
                  <a:ext uri="{0D108BD9-81ED-4DB2-BD59-A6C34878D82A}">
                    <a16:rowId xmlns:a16="http://schemas.microsoft.com/office/drawing/2014/main" val="222728643"/>
                  </a:ext>
                </a:extLst>
              </a:tr>
              <a:tr h="805499">
                <a:tc>
                  <a:txBody>
                    <a:bodyPr/>
                    <a:lstStyle/>
                    <a:p>
                      <a:pPr algn="r" fontAlgn="b"/>
                      <a:r>
                        <a:rPr lang="en-US" sz="2100" u="none" strike="noStrike">
                          <a:effectLst/>
                        </a:rPr>
                        <a:t>10-year</a:t>
                      </a:r>
                      <a:endParaRPr lang="en-US" sz="2100" b="1" i="0" u="none" strike="noStrike">
                        <a:solidFill>
                          <a:srgbClr val="000000"/>
                        </a:solidFill>
                        <a:effectLst/>
                        <a:latin typeface="Arial" panose="020B0604020202020204" pitchFamily="34" charset="0"/>
                      </a:endParaRPr>
                    </a:p>
                  </a:txBody>
                  <a:tcPr marL="20218" marR="20218" marT="40437" marB="40437" anchor="b"/>
                </a:tc>
                <a:tc>
                  <a:txBody>
                    <a:bodyPr/>
                    <a:lstStyle/>
                    <a:p>
                      <a:pPr algn="r" fontAlgn="b"/>
                      <a:r>
                        <a:rPr lang="en-US" sz="2100" u="none" strike="noStrike" dirty="0">
                          <a:effectLst/>
                        </a:rPr>
                        <a:t>-2735</a:t>
                      </a:r>
                      <a:endParaRPr lang="en-US" sz="2100" b="0" i="0" u="none" strike="noStrike" dirty="0">
                        <a:solidFill>
                          <a:srgbClr val="000000"/>
                        </a:solidFill>
                        <a:effectLst/>
                        <a:latin typeface="Arial" panose="020B0604020202020204" pitchFamily="34" charset="0"/>
                      </a:endParaRPr>
                    </a:p>
                  </a:txBody>
                  <a:tcPr marL="20218" marR="20218" marT="40437" marB="40437" anchor="b"/>
                </a:tc>
                <a:tc>
                  <a:txBody>
                    <a:bodyPr/>
                    <a:lstStyle/>
                    <a:p>
                      <a:pPr algn="ctr" fontAlgn="b"/>
                      <a:r>
                        <a:rPr lang="en-US" sz="2100" u="none" strike="noStrike">
                          <a:effectLst/>
                        </a:rPr>
                        <a:t>62%</a:t>
                      </a:r>
                      <a:endParaRPr lang="en-US" sz="2100" b="0" i="0" u="none" strike="noStrike">
                        <a:solidFill>
                          <a:srgbClr val="000000"/>
                        </a:solidFill>
                        <a:effectLst/>
                        <a:latin typeface="Arial" panose="020B0604020202020204" pitchFamily="34" charset="0"/>
                      </a:endParaRPr>
                    </a:p>
                  </a:txBody>
                  <a:tcPr marL="20218" marR="20218" marT="40437" marB="40437" anchor="b"/>
                </a:tc>
                <a:tc>
                  <a:txBody>
                    <a:bodyPr/>
                    <a:lstStyle/>
                    <a:p>
                      <a:pPr algn="ctr" fontAlgn="b"/>
                      <a:r>
                        <a:rPr lang="en-US" sz="2100" u="none" strike="noStrike">
                          <a:effectLst/>
                        </a:rPr>
                        <a:t>1024</a:t>
                      </a:r>
                      <a:endParaRPr lang="en-US" sz="2100" b="0" i="0" u="none" strike="noStrike">
                        <a:solidFill>
                          <a:srgbClr val="000000"/>
                        </a:solidFill>
                        <a:effectLst/>
                        <a:latin typeface="Arial" panose="020B0604020202020204" pitchFamily="34" charset="0"/>
                      </a:endParaRPr>
                    </a:p>
                  </a:txBody>
                  <a:tcPr marL="20218" marR="20218" marT="40437" marB="40437" anchor="b"/>
                </a:tc>
                <a:tc>
                  <a:txBody>
                    <a:bodyPr/>
                    <a:lstStyle/>
                    <a:p>
                      <a:pPr algn="r" fontAlgn="b"/>
                      <a:r>
                        <a:rPr lang="en-US" sz="2100" u="none" strike="noStrike">
                          <a:effectLst/>
                        </a:rPr>
                        <a:t>-4057</a:t>
                      </a:r>
                      <a:endParaRPr lang="en-US" sz="2100" b="0" i="0" u="none" strike="noStrike">
                        <a:solidFill>
                          <a:srgbClr val="000000"/>
                        </a:solidFill>
                        <a:effectLst/>
                        <a:latin typeface="Arial" panose="020B0604020202020204" pitchFamily="34" charset="0"/>
                      </a:endParaRPr>
                    </a:p>
                  </a:txBody>
                  <a:tcPr marL="20218" marR="20218" marT="40437" marB="40437" anchor="b"/>
                </a:tc>
                <a:tc>
                  <a:txBody>
                    <a:bodyPr/>
                    <a:lstStyle/>
                    <a:p>
                      <a:pPr algn="r" fontAlgn="b"/>
                      <a:r>
                        <a:rPr lang="en-US" sz="2100" u="none" strike="noStrike">
                          <a:effectLst/>
                        </a:rPr>
                        <a:t>67%</a:t>
                      </a:r>
                      <a:endParaRPr lang="en-US" sz="2100" b="0" i="0" u="none" strike="noStrike">
                        <a:solidFill>
                          <a:srgbClr val="000000"/>
                        </a:solidFill>
                        <a:effectLst/>
                        <a:latin typeface="Arial" panose="020B0604020202020204" pitchFamily="34" charset="0"/>
                      </a:endParaRPr>
                    </a:p>
                  </a:txBody>
                  <a:tcPr marL="20218" marR="20218" marT="40437" marB="40437" anchor="b"/>
                </a:tc>
                <a:tc>
                  <a:txBody>
                    <a:bodyPr/>
                    <a:lstStyle/>
                    <a:p>
                      <a:pPr algn="r" fontAlgn="b"/>
                      <a:r>
                        <a:rPr lang="en-US" sz="2100" u="none" strike="noStrike">
                          <a:effectLst/>
                        </a:rPr>
                        <a:t>797</a:t>
                      </a:r>
                      <a:endParaRPr lang="en-US" sz="2100" b="0" i="0" u="none" strike="noStrike">
                        <a:solidFill>
                          <a:srgbClr val="000000"/>
                        </a:solidFill>
                        <a:effectLst/>
                        <a:latin typeface="Arial" panose="020B0604020202020204" pitchFamily="34" charset="0"/>
                      </a:endParaRPr>
                    </a:p>
                  </a:txBody>
                  <a:tcPr marL="20218" marR="20218" marT="40437" marB="40437" anchor="b"/>
                </a:tc>
                <a:extLst>
                  <a:ext uri="{0D108BD9-81ED-4DB2-BD59-A6C34878D82A}">
                    <a16:rowId xmlns:a16="http://schemas.microsoft.com/office/drawing/2014/main" val="3477829993"/>
                  </a:ext>
                </a:extLst>
              </a:tr>
              <a:tr h="805499">
                <a:tc>
                  <a:txBody>
                    <a:bodyPr/>
                    <a:lstStyle/>
                    <a:p>
                      <a:pPr algn="r" fontAlgn="b"/>
                      <a:r>
                        <a:rPr lang="en-US" sz="2100" u="none" strike="noStrike">
                          <a:effectLst/>
                        </a:rPr>
                        <a:t>1-year</a:t>
                      </a:r>
                      <a:endParaRPr lang="en-US" sz="2100" b="1" i="0" u="none" strike="noStrike">
                        <a:solidFill>
                          <a:srgbClr val="000000"/>
                        </a:solidFill>
                        <a:effectLst/>
                        <a:latin typeface="Arial" panose="020B0604020202020204" pitchFamily="34" charset="0"/>
                      </a:endParaRPr>
                    </a:p>
                  </a:txBody>
                  <a:tcPr marL="20218" marR="20218" marT="40437" marB="40437" anchor="b"/>
                </a:tc>
                <a:tc>
                  <a:txBody>
                    <a:bodyPr/>
                    <a:lstStyle/>
                    <a:p>
                      <a:pPr algn="r" fontAlgn="b"/>
                      <a:r>
                        <a:rPr lang="en-US" sz="2100" u="none" strike="noStrike" dirty="0">
                          <a:effectLst/>
                        </a:rPr>
                        <a:t>-495</a:t>
                      </a:r>
                      <a:endParaRPr lang="en-US" sz="2100" b="0" i="0" u="none" strike="noStrike" dirty="0">
                        <a:solidFill>
                          <a:srgbClr val="000000"/>
                        </a:solidFill>
                        <a:effectLst/>
                        <a:latin typeface="Arial" panose="020B0604020202020204" pitchFamily="34" charset="0"/>
                      </a:endParaRPr>
                    </a:p>
                  </a:txBody>
                  <a:tcPr marL="20218" marR="20218" marT="40437" marB="40437" anchor="b"/>
                </a:tc>
                <a:tc>
                  <a:txBody>
                    <a:bodyPr/>
                    <a:lstStyle/>
                    <a:p>
                      <a:pPr algn="ctr" fontAlgn="b"/>
                      <a:r>
                        <a:rPr lang="en-US" sz="2100" u="none" strike="noStrike" dirty="0">
                          <a:effectLst/>
                        </a:rPr>
                        <a:t>58%</a:t>
                      </a:r>
                      <a:endParaRPr lang="en-US" sz="2100" b="0" i="0" u="none" strike="noStrike" dirty="0">
                        <a:solidFill>
                          <a:srgbClr val="000000"/>
                        </a:solidFill>
                        <a:effectLst/>
                        <a:latin typeface="Arial" panose="020B0604020202020204" pitchFamily="34" charset="0"/>
                      </a:endParaRPr>
                    </a:p>
                  </a:txBody>
                  <a:tcPr marL="20218" marR="20218" marT="40437" marB="40437" anchor="b"/>
                </a:tc>
                <a:tc>
                  <a:txBody>
                    <a:bodyPr/>
                    <a:lstStyle/>
                    <a:p>
                      <a:pPr algn="ctr" fontAlgn="b"/>
                      <a:r>
                        <a:rPr lang="en-US" sz="2100" u="none" strike="noStrike">
                          <a:effectLst/>
                        </a:rPr>
                        <a:t>1235</a:t>
                      </a:r>
                      <a:endParaRPr lang="en-US" sz="2100" b="0" i="0" u="none" strike="noStrike">
                        <a:solidFill>
                          <a:srgbClr val="000000"/>
                        </a:solidFill>
                        <a:effectLst/>
                        <a:latin typeface="Arial" panose="020B0604020202020204" pitchFamily="34" charset="0"/>
                      </a:endParaRPr>
                    </a:p>
                  </a:txBody>
                  <a:tcPr marL="20218" marR="20218" marT="40437" marB="40437" anchor="b"/>
                </a:tc>
                <a:tc>
                  <a:txBody>
                    <a:bodyPr/>
                    <a:lstStyle/>
                    <a:p>
                      <a:pPr algn="r" fontAlgn="b"/>
                      <a:r>
                        <a:rPr lang="en-US" sz="2100" u="none" strike="noStrike">
                          <a:effectLst/>
                        </a:rPr>
                        <a:t>-537</a:t>
                      </a:r>
                      <a:endParaRPr lang="en-US" sz="2100" b="0" i="0" u="none" strike="noStrike">
                        <a:solidFill>
                          <a:srgbClr val="000000"/>
                        </a:solidFill>
                        <a:effectLst/>
                        <a:latin typeface="Arial" panose="020B0604020202020204" pitchFamily="34" charset="0"/>
                      </a:endParaRPr>
                    </a:p>
                  </a:txBody>
                  <a:tcPr marL="20218" marR="20218" marT="40437" marB="40437" anchor="b"/>
                </a:tc>
                <a:tc>
                  <a:txBody>
                    <a:bodyPr/>
                    <a:lstStyle/>
                    <a:p>
                      <a:pPr algn="r" fontAlgn="b"/>
                      <a:r>
                        <a:rPr lang="en-US" sz="2100" u="none" strike="noStrike">
                          <a:effectLst/>
                        </a:rPr>
                        <a:t>60%</a:t>
                      </a:r>
                      <a:endParaRPr lang="en-US" sz="2100" b="0" i="0" u="none" strike="noStrike">
                        <a:solidFill>
                          <a:srgbClr val="000000"/>
                        </a:solidFill>
                        <a:effectLst/>
                        <a:latin typeface="Arial" panose="020B0604020202020204" pitchFamily="34" charset="0"/>
                      </a:endParaRPr>
                    </a:p>
                  </a:txBody>
                  <a:tcPr marL="20218" marR="20218" marT="40437" marB="40437" anchor="b"/>
                </a:tc>
                <a:tc>
                  <a:txBody>
                    <a:bodyPr/>
                    <a:lstStyle/>
                    <a:p>
                      <a:pPr algn="r" fontAlgn="b"/>
                      <a:r>
                        <a:rPr lang="en-US" sz="2100" u="none" strike="noStrike" dirty="0">
                          <a:effectLst/>
                        </a:rPr>
                        <a:t>969</a:t>
                      </a:r>
                      <a:endParaRPr lang="en-US" sz="2100" b="0" i="0" u="none" strike="noStrike" dirty="0">
                        <a:solidFill>
                          <a:srgbClr val="000000"/>
                        </a:solidFill>
                        <a:effectLst/>
                        <a:latin typeface="Arial" panose="020B0604020202020204" pitchFamily="34" charset="0"/>
                      </a:endParaRPr>
                    </a:p>
                  </a:txBody>
                  <a:tcPr marL="20218" marR="20218" marT="40437" marB="40437" anchor="b"/>
                </a:tc>
                <a:extLst>
                  <a:ext uri="{0D108BD9-81ED-4DB2-BD59-A6C34878D82A}">
                    <a16:rowId xmlns:a16="http://schemas.microsoft.com/office/drawing/2014/main" val="2543855417"/>
                  </a:ext>
                </a:extLst>
              </a:tr>
            </a:tbl>
          </a:graphicData>
        </a:graphic>
      </p:graphicFrame>
      <p:graphicFrame>
        <p:nvGraphicFramePr>
          <p:cNvPr id="13" name="Content Placeholder 4">
            <a:extLst>
              <a:ext uri="{FF2B5EF4-FFF2-40B4-BE49-F238E27FC236}">
                <a16:creationId xmlns:a16="http://schemas.microsoft.com/office/drawing/2014/main" id="{F7E4A1F3-361A-40BC-9466-7A7626180549}"/>
              </a:ext>
            </a:extLst>
          </p:cNvPr>
          <p:cNvGraphicFramePr>
            <a:graphicFrameLocks/>
          </p:cNvGraphicFramePr>
          <p:nvPr>
            <p:extLst>
              <p:ext uri="{D42A27DB-BD31-4B8C-83A1-F6EECF244321}">
                <p14:modId xmlns:p14="http://schemas.microsoft.com/office/powerpoint/2010/main" val="1995822324"/>
              </p:ext>
            </p:extLst>
          </p:nvPr>
        </p:nvGraphicFramePr>
        <p:xfrm>
          <a:off x="4513250" y="4071061"/>
          <a:ext cx="7106996" cy="2301064"/>
        </p:xfrm>
        <a:graphic>
          <a:graphicData uri="http://schemas.openxmlformats.org/drawingml/2006/table">
            <a:tbl>
              <a:tblPr>
                <a:tableStyleId>{5C22544A-7EE6-4342-B048-85BDC9FD1C3A}</a:tableStyleId>
              </a:tblPr>
              <a:tblGrid>
                <a:gridCol w="1363824">
                  <a:extLst>
                    <a:ext uri="{9D8B030D-6E8A-4147-A177-3AD203B41FA5}">
                      <a16:colId xmlns:a16="http://schemas.microsoft.com/office/drawing/2014/main" val="2667981589"/>
                    </a:ext>
                  </a:extLst>
                </a:gridCol>
                <a:gridCol w="1435793">
                  <a:extLst>
                    <a:ext uri="{9D8B030D-6E8A-4147-A177-3AD203B41FA5}">
                      <a16:colId xmlns:a16="http://schemas.microsoft.com/office/drawing/2014/main" val="3581068139"/>
                    </a:ext>
                  </a:extLst>
                </a:gridCol>
                <a:gridCol w="1435793">
                  <a:extLst>
                    <a:ext uri="{9D8B030D-6E8A-4147-A177-3AD203B41FA5}">
                      <a16:colId xmlns:a16="http://schemas.microsoft.com/office/drawing/2014/main" val="952501144"/>
                    </a:ext>
                  </a:extLst>
                </a:gridCol>
                <a:gridCol w="1435793">
                  <a:extLst>
                    <a:ext uri="{9D8B030D-6E8A-4147-A177-3AD203B41FA5}">
                      <a16:colId xmlns:a16="http://schemas.microsoft.com/office/drawing/2014/main" val="1964848269"/>
                    </a:ext>
                  </a:extLst>
                </a:gridCol>
                <a:gridCol w="1435793">
                  <a:extLst>
                    <a:ext uri="{9D8B030D-6E8A-4147-A177-3AD203B41FA5}">
                      <a16:colId xmlns:a16="http://schemas.microsoft.com/office/drawing/2014/main" val="108852094"/>
                    </a:ext>
                  </a:extLst>
                </a:gridCol>
              </a:tblGrid>
              <a:tr h="291993">
                <a:tc>
                  <a:txBody>
                    <a:bodyPr/>
                    <a:lstStyle/>
                    <a:p>
                      <a:pPr algn="l" fontAlgn="b"/>
                      <a:r>
                        <a:rPr lang="en-US" sz="2700" b="1" u="none" strike="noStrike" dirty="0">
                          <a:solidFill>
                            <a:schemeClr val="bg1"/>
                          </a:solidFill>
                          <a:effectLst/>
                        </a:rPr>
                        <a:t> </a:t>
                      </a:r>
                      <a:endParaRPr lang="en-US" sz="2700" b="1" i="0" u="none" strike="noStrike" dirty="0">
                        <a:solidFill>
                          <a:schemeClr val="bg1"/>
                        </a:solidFill>
                        <a:effectLst/>
                        <a:latin typeface="Arial" panose="020B0604020202020204" pitchFamily="34" charset="0"/>
                      </a:endParaRPr>
                    </a:p>
                  </a:txBody>
                  <a:tcPr marL="25816" marR="25816" marT="51631" marB="51631" anchor="b">
                    <a:solidFill>
                      <a:schemeClr val="accent1"/>
                    </a:solidFill>
                  </a:tcPr>
                </a:tc>
                <a:tc gridSpan="2">
                  <a:txBody>
                    <a:bodyPr/>
                    <a:lstStyle/>
                    <a:p>
                      <a:pPr algn="ctr" fontAlgn="b"/>
                      <a:r>
                        <a:rPr lang="en-US" sz="2000" b="1" u="none" strike="noStrike" dirty="0">
                          <a:solidFill>
                            <a:schemeClr val="bg1"/>
                          </a:solidFill>
                          <a:effectLst/>
                        </a:rPr>
                        <a:t>All Wells</a:t>
                      </a:r>
                      <a:endParaRPr lang="en-US" sz="2000" b="1" i="0" u="none" strike="noStrike" dirty="0">
                        <a:solidFill>
                          <a:schemeClr val="bg1"/>
                        </a:solidFill>
                        <a:effectLst/>
                        <a:latin typeface="Arial" panose="020B0604020202020204" pitchFamily="34" charset="0"/>
                      </a:endParaRPr>
                    </a:p>
                  </a:txBody>
                  <a:tcPr marL="25816" marR="25816" marT="51631" marB="51631" anchor="b">
                    <a:solidFill>
                      <a:schemeClr val="accent1"/>
                    </a:solidFill>
                  </a:tcPr>
                </a:tc>
                <a:tc hMerge="1">
                  <a:txBody>
                    <a:bodyPr/>
                    <a:lstStyle/>
                    <a:p>
                      <a:endParaRPr lang="en-US"/>
                    </a:p>
                  </a:txBody>
                  <a:tcPr/>
                </a:tc>
                <a:tc gridSpan="2">
                  <a:txBody>
                    <a:bodyPr/>
                    <a:lstStyle/>
                    <a:p>
                      <a:pPr algn="ctr" fontAlgn="b"/>
                      <a:r>
                        <a:rPr lang="en-US" sz="2000" b="1" u="none" strike="noStrike" dirty="0">
                          <a:solidFill>
                            <a:schemeClr val="bg1"/>
                          </a:solidFill>
                          <a:effectLst/>
                        </a:rPr>
                        <a:t>w/o Phoenix</a:t>
                      </a:r>
                      <a:endParaRPr lang="en-US" sz="2000" b="1" i="0" u="none" strike="noStrike" dirty="0">
                        <a:solidFill>
                          <a:schemeClr val="bg1"/>
                        </a:solidFill>
                        <a:effectLst/>
                        <a:latin typeface="Arial" panose="020B0604020202020204" pitchFamily="34" charset="0"/>
                      </a:endParaRPr>
                    </a:p>
                  </a:txBody>
                  <a:tcPr marL="25816" marR="25816" marT="51631" marB="51631" anchor="b">
                    <a:solidFill>
                      <a:schemeClr val="accent1"/>
                    </a:solidFill>
                  </a:tcPr>
                </a:tc>
                <a:tc hMerge="1">
                  <a:txBody>
                    <a:bodyPr/>
                    <a:lstStyle/>
                    <a:p>
                      <a:endParaRPr lang="en-US"/>
                    </a:p>
                  </a:txBody>
                  <a:tcPr/>
                </a:tc>
                <a:extLst>
                  <a:ext uri="{0D108BD9-81ED-4DB2-BD59-A6C34878D82A}">
                    <a16:rowId xmlns:a16="http://schemas.microsoft.com/office/drawing/2014/main" val="61824582"/>
                  </a:ext>
                </a:extLst>
              </a:tr>
              <a:tr h="486549">
                <a:tc>
                  <a:txBody>
                    <a:bodyPr/>
                    <a:lstStyle/>
                    <a:p>
                      <a:pPr algn="l" fontAlgn="b"/>
                      <a:r>
                        <a:rPr lang="en-US" sz="2700" u="none" strike="noStrike" dirty="0">
                          <a:effectLst/>
                        </a:rPr>
                        <a:t> </a:t>
                      </a:r>
                      <a:endParaRPr lang="en-US" sz="2700" b="0" i="0" u="none" strike="noStrike" dirty="0">
                        <a:solidFill>
                          <a:srgbClr val="000000"/>
                        </a:solidFill>
                        <a:effectLst/>
                        <a:latin typeface="Arial" panose="020B0604020202020204" pitchFamily="34" charset="0"/>
                      </a:endParaRPr>
                    </a:p>
                  </a:txBody>
                  <a:tcPr marL="25816" marR="25816" marT="51631" marB="51631" anchor="b"/>
                </a:tc>
                <a:tc>
                  <a:txBody>
                    <a:bodyPr/>
                    <a:lstStyle/>
                    <a:p>
                      <a:pPr algn="ctr" fontAlgn="b"/>
                      <a:r>
                        <a:rPr lang="en-US" sz="1400" u="none" strike="noStrike" dirty="0">
                          <a:effectLst/>
                        </a:rPr>
                        <a:t>t</a:t>
                      </a:r>
                      <a:endParaRPr lang="en-US" sz="1400" b="0" i="0" u="none" strike="noStrike" dirty="0">
                        <a:solidFill>
                          <a:srgbClr val="000000"/>
                        </a:solidFill>
                        <a:effectLst/>
                        <a:latin typeface="Arial" panose="020B0604020202020204" pitchFamily="34" charset="0"/>
                      </a:endParaRPr>
                    </a:p>
                  </a:txBody>
                  <a:tcPr marL="25816" marR="25816" marT="51631" marB="51631" anchor="ctr"/>
                </a:tc>
                <a:tc>
                  <a:txBody>
                    <a:bodyPr/>
                    <a:lstStyle/>
                    <a:p>
                      <a:pPr algn="ctr" fontAlgn="b"/>
                      <a:r>
                        <a:rPr lang="en-US" sz="1400" u="none" strike="noStrike" dirty="0">
                          <a:effectLst/>
                        </a:rPr>
                        <a:t>p</a:t>
                      </a:r>
                      <a:endParaRPr lang="en-US" sz="1400" b="0" i="0" u="none" strike="noStrike" dirty="0">
                        <a:solidFill>
                          <a:srgbClr val="000000"/>
                        </a:solidFill>
                        <a:effectLst/>
                        <a:latin typeface="Arial" panose="020B0604020202020204" pitchFamily="34" charset="0"/>
                      </a:endParaRPr>
                    </a:p>
                  </a:txBody>
                  <a:tcPr marL="25816" marR="25816" marT="51631" marB="51631" anchor="ctr"/>
                </a:tc>
                <a:tc>
                  <a:txBody>
                    <a:bodyPr/>
                    <a:lstStyle/>
                    <a:p>
                      <a:pPr algn="ctr" fontAlgn="b"/>
                      <a:r>
                        <a:rPr lang="en-US" sz="1400" u="none" strike="noStrike" dirty="0">
                          <a:effectLst/>
                        </a:rPr>
                        <a:t>t</a:t>
                      </a:r>
                      <a:endParaRPr lang="en-US" sz="1400" b="0" i="0" u="none" strike="noStrike" dirty="0">
                        <a:solidFill>
                          <a:srgbClr val="000000"/>
                        </a:solidFill>
                        <a:effectLst/>
                        <a:latin typeface="Arial" panose="020B0604020202020204" pitchFamily="34" charset="0"/>
                      </a:endParaRPr>
                    </a:p>
                  </a:txBody>
                  <a:tcPr marL="25816" marR="25816" marT="51631" marB="51631" anchor="ctr"/>
                </a:tc>
                <a:tc>
                  <a:txBody>
                    <a:bodyPr/>
                    <a:lstStyle/>
                    <a:p>
                      <a:pPr algn="ctr" fontAlgn="b"/>
                      <a:r>
                        <a:rPr lang="en-US" sz="1400" u="none" strike="noStrike" dirty="0">
                          <a:effectLst/>
                        </a:rPr>
                        <a:t>p</a:t>
                      </a:r>
                      <a:endParaRPr lang="en-US" sz="1400" b="0" i="0" u="none" strike="noStrike" dirty="0">
                        <a:solidFill>
                          <a:srgbClr val="000000"/>
                        </a:solidFill>
                        <a:effectLst/>
                        <a:latin typeface="Arial" panose="020B0604020202020204" pitchFamily="34" charset="0"/>
                      </a:endParaRPr>
                    </a:p>
                  </a:txBody>
                  <a:tcPr marL="25816" marR="25816" marT="51631" marB="51631" anchor="ctr"/>
                </a:tc>
                <a:extLst>
                  <a:ext uri="{0D108BD9-81ED-4DB2-BD59-A6C34878D82A}">
                    <a16:rowId xmlns:a16="http://schemas.microsoft.com/office/drawing/2014/main" val="3271781364"/>
                  </a:ext>
                </a:extLst>
              </a:tr>
              <a:tr h="423860">
                <a:tc>
                  <a:txBody>
                    <a:bodyPr/>
                    <a:lstStyle/>
                    <a:p>
                      <a:pPr algn="l" fontAlgn="b"/>
                      <a:r>
                        <a:rPr lang="en-US" sz="1600" u="none" strike="noStrike" dirty="0">
                          <a:effectLst/>
                        </a:rPr>
                        <a:t>20-year</a:t>
                      </a:r>
                      <a:endParaRPr lang="en-US" sz="1600" b="0" i="0" u="none" strike="noStrike" dirty="0">
                        <a:solidFill>
                          <a:srgbClr val="000000"/>
                        </a:solidFill>
                        <a:effectLst/>
                        <a:latin typeface="Arial" panose="020B0604020202020204" pitchFamily="34" charset="0"/>
                      </a:endParaRPr>
                    </a:p>
                  </a:txBody>
                  <a:tcPr marL="25816" marR="25816" marT="51631" marB="51631" anchor="b"/>
                </a:tc>
                <a:tc>
                  <a:txBody>
                    <a:bodyPr/>
                    <a:lstStyle/>
                    <a:p>
                      <a:pPr algn="ctr" fontAlgn="b"/>
                      <a:r>
                        <a:rPr lang="en-US" sz="1600" u="none" strike="noStrike">
                          <a:effectLst/>
                        </a:rPr>
                        <a:t>0.4698</a:t>
                      </a:r>
                      <a:endParaRPr lang="en-US" sz="1600" b="0" i="0" u="none" strike="noStrike">
                        <a:solidFill>
                          <a:srgbClr val="000000"/>
                        </a:solidFill>
                        <a:effectLst/>
                        <a:latin typeface="Arial" panose="020B0604020202020204" pitchFamily="34" charset="0"/>
                      </a:endParaRPr>
                    </a:p>
                  </a:txBody>
                  <a:tcPr marL="25816" marR="25816" marT="51631" marB="51631" anchor="b"/>
                </a:tc>
                <a:tc>
                  <a:txBody>
                    <a:bodyPr/>
                    <a:lstStyle/>
                    <a:p>
                      <a:pPr algn="ctr" fontAlgn="b"/>
                      <a:r>
                        <a:rPr lang="en-US" sz="1600" u="none" strike="noStrike">
                          <a:effectLst/>
                        </a:rPr>
                        <a:t>0.6385</a:t>
                      </a:r>
                      <a:endParaRPr lang="en-US" sz="1600" b="0" i="0" u="none" strike="noStrike">
                        <a:solidFill>
                          <a:srgbClr val="000000"/>
                        </a:solidFill>
                        <a:effectLst/>
                        <a:latin typeface="Arial" panose="020B0604020202020204" pitchFamily="34" charset="0"/>
                      </a:endParaRPr>
                    </a:p>
                  </a:txBody>
                  <a:tcPr marL="25816" marR="25816" marT="51631" marB="51631" anchor="b"/>
                </a:tc>
                <a:tc>
                  <a:txBody>
                    <a:bodyPr/>
                    <a:lstStyle/>
                    <a:p>
                      <a:pPr algn="ctr" fontAlgn="b"/>
                      <a:r>
                        <a:rPr lang="en-US" sz="1600" u="none" strike="noStrike">
                          <a:effectLst/>
                        </a:rPr>
                        <a:t>-0.8862</a:t>
                      </a:r>
                      <a:endParaRPr lang="en-US" sz="1600" b="0" i="0" u="none" strike="noStrike">
                        <a:solidFill>
                          <a:srgbClr val="000000"/>
                        </a:solidFill>
                        <a:effectLst/>
                        <a:latin typeface="Arial" panose="020B0604020202020204" pitchFamily="34" charset="0"/>
                      </a:endParaRPr>
                    </a:p>
                  </a:txBody>
                  <a:tcPr marL="25816" marR="25816" marT="51631" marB="51631" anchor="b"/>
                </a:tc>
                <a:tc>
                  <a:txBody>
                    <a:bodyPr/>
                    <a:lstStyle/>
                    <a:p>
                      <a:pPr algn="ctr" fontAlgn="b"/>
                      <a:r>
                        <a:rPr lang="en-US" sz="1600" u="none" strike="noStrike">
                          <a:effectLst/>
                        </a:rPr>
                        <a:t>0.3757</a:t>
                      </a:r>
                      <a:endParaRPr lang="en-US" sz="1600" b="0" i="0" u="none" strike="noStrike">
                        <a:solidFill>
                          <a:srgbClr val="000000"/>
                        </a:solidFill>
                        <a:effectLst/>
                        <a:latin typeface="Arial" panose="020B0604020202020204" pitchFamily="34" charset="0"/>
                      </a:endParaRPr>
                    </a:p>
                  </a:txBody>
                  <a:tcPr marL="25816" marR="25816" marT="51631" marB="51631" anchor="b"/>
                </a:tc>
                <a:extLst>
                  <a:ext uri="{0D108BD9-81ED-4DB2-BD59-A6C34878D82A}">
                    <a16:rowId xmlns:a16="http://schemas.microsoft.com/office/drawing/2014/main" val="510786097"/>
                  </a:ext>
                </a:extLst>
              </a:tr>
              <a:tr h="423860">
                <a:tc>
                  <a:txBody>
                    <a:bodyPr/>
                    <a:lstStyle/>
                    <a:p>
                      <a:pPr algn="l" fontAlgn="b"/>
                      <a:r>
                        <a:rPr lang="en-US" sz="1600" u="none" strike="noStrike">
                          <a:effectLst/>
                        </a:rPr>
                        <a:t>10-year</a:t>
                      </a:r>
                      <a:endParaRPr lang="en-US" sz="1600" b="0" i="0" u="none" strike="noStrike">
                        <a:solidFill>
                          <a:srgbClr val="000000"/>
                        </a:solidFill>
                        <a:effectLst/>
                        <a:latin typeface="Arial" panose="020B0604020202020204" pitchFamily="34" charset="0"/>
                      </a:endParaRPr>
                    </a:p>
                  </a:txBody>
                  <a:tcPr marL="25816" marR="25816" marT="51631" marB="51631" anchor="b"/>
                </a:tc>
                <a:tc>
                  <a:txBody>
                    <a:bodyPr/>
                    <a:lstStyle/>
                    <a:p>
                      <a:pPr algn="ctr" fontAlgn="b"/>
                      <a:r>
                        <a:rPr lang="en-US" sz="1600" u="none" strike="noStrike">
                          <a:effectLst/>
                        </a:rPr>
                        <a:t>-0.3339</a:t>
                      </a:r>
                      <a:endParaRPr lang="en-US" sz="1600" b="0" i="0" u="none" strike="noStrike">
                        <a:solidFill>
                          <a:srgbClr val="000000"/>
                        </a:solidFill>
                        <a:effectLst/>
                        <a:latin typeface="Arial" panose="020B0604020202020204" pitchFamily="34" charset="0"/>
                      </a:endParaRPr>
                    </a:p>
                  </a:txBody>
                  <a:tcPr marL="25816" marR="25816" marT="51631" marB="51631" anchor="b"/>
                </a:tc>
                <a:tc>
                  <a:txBody>
                    <a:bodyPr/>
                    <a:lstStyle/>
                    <a:p>
                      <a:pPr algn="ctr" fontAlgn="b"/>
                      <a:r>
                        <a:rPr lang="en-US" sz="1600" u="none" strike="noStrike">
                          <a:effectLst/>
                        </a:rPr>
                        <a:t>0.7385</a:t>
                      </a:r>
                      <a:endParaRPr lang="en-US" sz="1600" b="0" i="0" u="none" strike="noStrike">
                        <a:solidFill>
                          <a:srgbClr val="000000"/>
                        </a:solidFill>
                        <a:effectLst/>
                        <a:latin typeface="Arial" panose="020B0604020202020204" pitchFamily="34" charset="0"/>
                      </a:endParaRPr>
                    </a:p>
                  </a:txBody>
                  <a:tcPr marL="25816" marR="25816" marT="51631" marB="51631" anchor="b"/>
                </a:tc>
                <a:tc>
                  <a:txBody>
                    <a:bodyPr/>
                    <a:lstStyle/>
                    <a:p>
                      <a:pPr algn="ctr" fontAlgn="b"/>
                      <a:r>
                        <a:rPr lang="en-US" sz="1600" u="none" strike="noStrike">
                          <a:effectLst/>
                        </a:rPr>
                        <a:t>-0.5515</a:t>
                      </a:r>
                      <a:endParaRPr lang="en-US" sz="1600" b="0" i="0" u="none" strike="noStrike">
                        <a:solidFill>
                          <a:srgbClr val="000000"/>
                        </a:solidFill>
                        <a:effectLst/>
                        <a:latin typeface="Arial" panose="020B0604020202020204" pitchFamily="34" charset="0"/>
                      </a:endParaRPr>
                    </a:p>
                  </a:txBody>
                  <a:tcPr marL="25816" marR="25816" marT="51631" marB="51631" anchor="b"/>
                </a:tc>
                <a:tc>
                  <a:txBody>
                    <a:bodyPr/>
                    <a:lstStyle/>
                    <a:p>
                      <a:pPr algn="ctr" fontAlgn="b"/>
                      <a:r>
                        <a:rPr lang="en-US" sz="1600" u="none" strike="noStrike">
                          <a:effectLst/>
                        </a:rPr>
                        <a:t>0.5813</a:t>
                      </a:r>
                      <a:endParaRPr lang="en-US" sz="1600" b="0" i="0" u="none" strike="noStrike">
                        <a:solidFill>
                          <a:srgbClr val="000000"/>
                        </a:solidFill>
                        <a:effectLst/>
                        <a:latin typeface="Arial" panose="020B0604020202020204" pitchFamily="34" charset="0"/>
                      </a:endParaRPr>
                    </a:p>
                  </a:txBody>
                  <a:tcPr marL="25816" marR="25816" marT="51631" marB="51631" anchor="b"/>
                </a:tc>
                <a:extLst>
                  <a:ext uri="{0D108BD9-81ED-4DB2-BD59-A6C34878D82A}">
                    <a16:rowId xmlns:a16="http://schemas.microsoft.com/office/drawing/2014/main" val="3228506349"/>
                  </a:ext>
                </a:extLst>
              </a:tr>
              <a:tr h="423860">
                <a:tc>
                  <a:txBody>
                    <a:bodyPr/>
                    <a:lstStyle/>
                    <a:p>
                      <a:pPr algn="l" fontAlgn="b"/>
                      <a:r>
                        <a:rPr lang="en-US" sz="1600" u="none" strike="noStrike">
                          <a:effectLst/>
                        </a:rPr>
                        <a:t>1-year</a:t>
                      </a:r>
                      <a:endParaRPr lang="en-US" sz="1600" b="0" i="0" u="none" strike="noStrike">
                        <a:solidFill>
                          <a:srgbClr val="000000"/>
                        </a:solidFill>
                        <a:effectLst/>
                        <a:latin typeface="Arial" panose="020B0604020202020204" pitchFamily="34" charset="0"/>
                      </a:endParaRPr>
                    </a:p>
                  </a:txBody>
                  <a:tcPr marL="25816" marR="25816" marT="51631" marB="51631" anchor="b"/>
                </a:tc>
                <a:tc>
                  <a:txBody>
                    <a:bodyPr/>
                    <a:lstStyle/>
                    <a:p>
                      <a:pPr algn="ctr" fontAlgn="b"/>
                      <a:r>
                        <a:rPr lang="en-US" sz="1600" u="none" strike="noStrike">
                          <a:effectLst/>
                        </a:rPr>
                        <a:t>-0.0528</a:t>
                      </a:r>
                      <a:endParaRPr lang="en-US" sz="1600" b="0" i="0" u="none" strike="noStrike">
                        <a:solidFill>
                          <a:srgbClr val="000000"/>
                        </a:solidFill>
                        <a:effectLst/>
                        <a:latin typeface="Arial" panose="020B0604020202020204" pitchFamily="34" charset="0"/>
                      </a:endParaRPr>
                    </a:p>
                  </a:txBody>
                  <a:tcPr marL="25816" marR="25816" marT="51631" marB="51631" anchor="b"/>
                </a:tc>
                <a:tc>
                  <a:txBody>
                    <a:bodyPr/>
                    <a:lstStyle/>
                    <a:p>
                      <a:pPr algn="ctr" fontAlgn="b"/>
                      <a:r>
                        <a:rPr lang="en-US" sz="1600" u="none" strike="noStrike">
                          <a:effectLst/>
                        </a:rPr>
                        <a:t>0.9579</a:t>
                      </a:r>
                      <a:endParaRPr lang="en-US" sz="1600" b="0" i="0" u="none" strike="noStrike">
                        <a:solidFill>
                          <a:srgbClr val="000000"/>
                        </a:solidFill>
                        <a:effectLst/>
                        <a:latin typeface="Arial" panose="020B0604020202020204" pitchFamily="34" charset="0"/>
                      </a:endParaRPr>
                    </a:p>
                  </a:txBody>
                  <a:tcPr marL="25816" marR="25816" marT="51631" marB="51631" anchor="b"/>
                </a:tc>
                <a:tc>
                  <a:txBody>
                    <a:bodyPr/>
                    <a:lstStyle/>
                    <a:p>
                      <a:pPr algn="ctr" fontAlgn="b"/>
                      <a:r>
                        <a:rPr lang="en-US" sz="1600" u="none" strike="noStrike">
                          <a:effectLst/>
                        </a:rPr>
                        <a:t>-0.0628</a:t>
                      </a:r>
                      <a:endParaRPr lang="en-US" sz="1600" b="0" i="0" u="none" strike="noStrike">
                        <a:solidFill>
                          <a:srgbClr val="000000"/>
                        </a:solidFill>
                        <a:effectLst/>
                        <a:latin typeface="Arial" panose="020B0604020202020204" pitchFamily="34" charset="0"/>
                      </a:endParaRPr>
                    </a:p>
                  </a:txBody>
                  <a:tcPr marL="25816" marR="25816" marT="51631" marB="51631" anchor="b"/>
                </a:tc>
                <a:tc>
                  <a:txBody>
                    <a:bodyPr/>
                    <a:lstStyle/>
                    <a:p>
                      <a:pPr algn="ctr" fontAlgn="b"/>
                      <a:r>
                        <a:rPr lang="en-US" sz="1600" u="none" strike="noStrike" dirty="0">
                          <a:effectLst/>
                        </a:rPr>
                        <a:t>0.9500</a:t>
                      </a:r>
                      <a:endParaRPr lang="en-US" sz="1600" b="0" i="0" u="none" strike="noStrike" dirty="0">
                        <a:solidFill>
                          <a:srgbClr val="000000"/>
                        </a:solidFill>
                        <a:effectLst/>
                        <a:latin typeface="Arial" panose="020B0604020202020204" pitchFamily="34" charset="0"/>
                      </a:endParaRPr>
                    </a:p>
                  </a:txBody>
                  <a:tcPr marL="25816" marR="25816" marT="51631" marB="51631" anchor="b"/>
                </a:tc>
                <a:extLst>
                  <a:ext uri="{0D108BD9-81ED-4DB2-BD59-A6C34878D82A}">
                    <a16:rowId xmlns:a16="http://schemas.microsoft.com/office/drawing/2014/main" val="2445283652"/>
                  </a:ext>
                </a:extLst>
              </a:tr>
            </a:tbl>
          </a:graphicData>
        </a:graphic>
      </p:graphicFrame>
    </p:spTree>
    <p:extLst>
      <p:ext uri="{BB962C8B-B14F-4D97-AF65-F5344CB8AC3E}">
        <p14:creationId xmlns:p14="http://schemas.microsoft.com/office/powerpoint/2010/main" val="3450492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5B33F8-2AA6-4F65-A94C-C58CF72EEB63}"/>
              </a:ext>
            </a:extLst>
          </p:cNvPr>
          <p:cNvSpPr>
            <a:spLocks noGrp="1"/>
          </p:cNvSpPr>
          <p:nvPr>
            <p:ph type="title"/>
          </p:nvPr>
        </p:nvSpPr>
        <p:spPr>
          <a:xfrm>
            <a:off x="1066800" y="5208104"/>
            <a:ext cx="10058400" cy="1073547"/>
          </a:xfrm>
        </p:spPr>
        <p:txBody>
          <a:bodyPr anchor="ctr">
            <a:normAutofit/>
          </a:bodyPr>
          <a:lstStyle/>
          <a:p>
            <a:pPr algn="ctr"/>
            <a:r>
              <a:rPr lang="en-US">
                <a:solidFill>
                  <a:srgbClr val="FFFFFF"/>
                </a:solidFill>
              </a:rPr>
              <a:t>Key Findings</a:t>
            </a:r>
          </a:p>
        </p:txBody>
      </p:sp>
      <p:sp>
        <p:nvSpPr>
          <p:cNvPr id="5" name="Content Placeholder 4">
            <a:extLst>
              <a:ext uri="{FF2B5EF4-FFF2-40B4-BE49-F238E27FC236}">
                <a16:creationId xmlns:a16="http://schemas.microsoft.com/office/drawing/2014/main" id="{6AA166C0-3F59-42CA-B6C8-8664DB0637DB}"/>
              </a:ext>
            </a:extLst>
          </p:cNvPr>
          <p:cNvSpPr>
            <a:spLocks noGrp="1"/>
          </p:cNvSpPr>
          <p:nvPr>
            <p:ph idx="1"/>
          </p:nvPr>
        </p:nvSpPr>
        <p:spPr>
          <a:xfrm>
            <a:off x="219919" y="277792"/>
            <a:ext cx="5104435" cy="4280353"/>
          </a:xfrm>
        </p:spPr>
        <p:txBody>
          <a:bodyPr>
            <a:normAutofit/>
          </a:bodyPr>
          <a:lstStyle/>
          <a:p>
            <a:pPr marL="274320" indent="-274320">
              <a:buFont typeface="Wingdings" panose="05000000000000000000" pitchFamily="2" charset="2"/>
              <a:buChar char="v"/>
            </a:pPr>
            <a:r>
              <a:rPr lang="en-US" dirty="0"/>
              <a:t>Arizona’s 100-year water plan Groundwater Management Act (GMA) designed to protect groundwater resources enacted in 1980</a:t>
            </a:r>
          </a:p>
          <a:p>
            <a:pPr marL="274320" indent="-274320">
              <a:buFont typeface="Wingdings" panose="05000000000000000000" pitchFamily="2" charset="2"/>
              <a:buChar char="v"/>
            </a:pPr>
            <a:r>
              <a:rPr lang="en-US" dirty="0"/>
              <a:t>Hundreds of private wells are unmetered and unregulated</a:t>
            </a:r>
          </a:p>
          <a:p>
            <a:pPr marL="274320" indent="-274320">
              <a:buFont typeface="Wingdings" panose="05000000000000000000" pitchFamily="2" charset="2"/>
              <a:buChar char="v"/>
            </a:pPr>
            <a:r>
              <a:rPr lang="en-US" dirty="0"/>
              <a:t>CAP has 100-year obligation (contracts) to replenish ground-water </a:t>
            </a:r>
          </a:p>
          <a:p>
            <a:pPr marL="274320" indent="-274320">
              <a:buFont typeface="Wingdings" panose="05000000000000000000" pitchFamily="2" charset="2"/>
              <a:buChar char="v"/>
            </a:pPr>
            <a:r>
              <a:rPr lang="en-US" dirty="0"/>
              <a:t>In 1980, climate change was not a reality, the Colorado River source was dependable</a:t>
            </a:r>
          </a:p>
        </p:txBody>
      </p:sp>
      <p:pic>
        <p:nvPicPr>
          <p:cNvPr id="6" name="Picture 5">
            <a:extLst>
              <a:ext uri="{FF2B5EF4-FFF2-40B4-BE49-F238E27FC236}">
                <a16:creationId xmlns:a16="http://schemas.microsoft.com/office/drawing/2014/main" id="{1B589E51-433D-4FC6-A276-6BF3A6E953E8}"/>
              </a:ext>
            </a:extLst>
          </p:cNvPr>
          <p:cNvPicPr>
            <a:picLocks noChangeAspect="1"/>
          </p:cNvPicPr>
          <p:nvPr/>
        </p:nvPicPr>
        <p:blipFill>
          <a:blip r:embed="rId3"/>
          <a:stretch>
            <a:fillRect/>
          </a:stretch>
        </p:blipFill>
        <p:spPr>
          <a:xfrm>
            <a:off x="5590571" y="0"/>
            <a:ext cx="6599887" cy="4948369"/>
          </a:xfrm>
          <a:prstGeom prst="rect">
            <a:avLst/>
          </a:prstGeom>
        </p:spPr>
      </p:pic>
    </p:spTree>
    <p:extLst>
      <p:ext uri="{BB962C8B-B14F-4D97-AF65-F5344CB8AC3E}">
        <p14:creationId xmlns:p14="http://schemas.microsoft.com/office/powerpoint/2010/main" val="3561105704"/>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F006B4-A9E1-4F39-85C8-FB836F9193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{E8CF2791-B24C-4BCA-943F-1EABAEE7DAC4}tf11437505_win32</Template>
  <TotalTime>330</TotalTime>
  <Words>1243</Words>
  <Application>Microsoft Office PowerPoint</Application>
  <PresentationFormat>Widescreen</PresentationFormat>
  <Paragraphs>126</Paragraphs>
  <Slides>14</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-apple-system</vt:lpstr>
      <vt:lpstr>Arial</vt:lpstr>
      <vt:lpstr>Calibri</vt:lpstr>
      <vt:lpstr>Courier New</vt:lpstr>
      <vt:lpstr>Georgia Pro Cond Light</vt:lpstr>
      <vt:lpstr>Speak Pro</vt:lpstr>
      <vt:lpstr>Times New Roman</vt:lpstr>
      <vt:lpstr>Wingdings</vt:lpstr>
      <vt:lpstr>RetrospectVTI</vt:lpstr>
      <vt:lpstr>Arizona Water Availability Analysis</vt:lpstr>
      <vt:lpstr>Arizona Water Summary</vt:lpstr>
      <vt:lpstr>Sources &amp; Uses of Water</vt:lpstr>
      <vt:lpstr>PowerPoint Presentation</vt:lpstr>
      <vt:lpstr>Arizona Population</vt:lpstr>
      <vt:lpstr>Colorado River – Lake Mead</vt:lpstr>
      <vt:lpstr>Arizona Impact of Curtailment</vt:lpstr>
      <vt:lpstr>Aquifer Assessment</vt:lpstr>
      <vt:lpstr>Key Findings</vt:lpstr>
      <vt:lpstr>Appendix</vt:lpstr>
      <vt:lpstr>How much water do people use?</vt:lpstr>
      <vt:lpstr>PowerPoint Presentation</vt:lpstr>
      <vt:lpstr>Lake Mead Historical Water Levels</vt:lpstr>
      <vt:lpstr>Climate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Arizona Water Study</dc:title>
  <dc:creator>robin stewart</dc:creator>
  <cp:lastModifiedBy>robin stewart</cp:lastModifiedBy>
  <cp:revision>14</cp:revision>
  <dcterms:created xsi:type="dcterms:W3CDTF">2021-06-11T14:08:25Z</dcterms:created>
  <dcterms:modified xsi:type="dcterms:W3CDTF">2021-06-11T21:12:51Z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